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n" i="off">
        <a:fontRef idx="maj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n" i="off">
        <a:fontRef idx="maj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9525" cap="flat">
              <a:solidFill>
                <a:srgbClr val="000000"/>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000000"/>
              </a:solidFill>
              <a:prstDash val="solid"/>
              <a:round/>
            </a:ln>
          </a:top>
          <a:bottom>
            <a:ln w="9525"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n" i="off">
        <a:fontRef idx="major">
          <a:srgbClr val="000000"/>
        </a:fontRef>
        <a:srgbClr val="000000"/>
      </a:tcTxStyle>
      <a:tcStyle>
        <a:tcBdr>
          <a:left>
            <a:ln w="9525" cap="flat">
              <a:solidFill>
                <a:srgbClr val="4A7EBB"/>
              </a:solidFill>
              <a:prstDash val="solid"/>
              <a:round/>
            </a:ln>
          </a:left>
          <a:right>
            <a:ln w="9525" cap="flat">
              <a:solidFill>
                <a:srgbClr val="4A7EBB"/>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A7EBB"/>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2" name="Title Text"/>
          <p:cNvSpPr txBox="1"/>
          <p:nvPr>
            <p:ph type="title"/>
          </p:nvPr>
        </p:nvSpPr>
        <p:spPr>
          <a:xfrm>
            <a:off x="628650" y="1131093"/>
            <a:ext cx="7886700" cy="994174"/>
          </a:xfrm>
          <a:prstGeom prst="rect">
            <a:avLst/>
          </a:prstGeom>
        </p:spPr>
        <p:txBody>
          <a:bodyPr lIns="34289" tIns="34289" rIns="34289" bIns="34289"/>
          <a:lstStyle>
            <a:lvl1pPr algn="l">
              <a:lnSpc>
                <a:spcPct val="90000"/>
              </a:lnSpc>
              <a:defRPr>
                <a:latin typeface="Calibri Light"/>
                <a:ea typeface="Calibri Light"/>
                <a:cs typeface="Calibri Light"/>
                <a:sym typeface="Calibri Light"/>
              </a:defRPr>
            </a:lvl1pPr>
          </a:lstStyle>
          <a:p>
            <a:pPr/>
            <a:r>
              <a:t>Title Text</a:t>
            </a:r>
          </a:p>
        </p:txBody>
      </p:sp>
      <p:sp>
        <p:nvSpPr>
          <p:cNvPr id="93" name="Body Level One…"/>
          <p:cNvSpPr txBox="1"/>
          <p:nvPr>
            <p:ph type="body" idx="1"/>
          </p:nvPr>
        </p:nvSpPr>
        <p:spPr>
          <a:xfrm>
            <a:off x="628650" y="2226468"/>
            <a:ext cx="7886700" cy="3263505"/>
          </a:xfrm>
          <a:prstGeom prst="rect">
            <a:avLst/>
          </a:prstGeom>
        </p:spPr>
        <p:txBody>
          <a:bodyPr lIns="34289" tIns="34289" rIns="34289" bIns="34289"/>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9" indent="-320039">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8274228" y="5638244"/>
            <a:ext cx="241122" cy="246381"/>
          </a:xfrm>
          <a:prstGeom prst="rect">
            <a:avLst/>
          </a:prstGeom>
        </p:spPr>
        <p:txBody>
          <a:bodyPr lIns="34289" tIns="34289" rIns="34289" bIns="3428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3" descr="Picture 3"/>
          <p:cNvPicPr>
            <a:picLocks noChangeAspect="1"/>
          </p:cNvPicPr>
          <p:nvPr/>
        </p:nvPicPr>
        <p:blipFill>
          <a:blip r:embed="rId2">
            <a:extLst/>
          </a:blip>
          <a:stretch>
            <a:fillRect/>
          </a:stretch>
        </p:blipFill>
        <p:spPr>
          <a:xfrm>
            <a:off x="2478737" y="1916832"/>
            <a:ext cx="3757853" cy="2448322"/>
          </a:xfrm>
          <a:prstGeom prst="rect">
            <a:avLst/>
          </a:prstGeom>
          <a:ln w="12700">
            <a:miter lim="400000"/>
          </a:ln>
        </p:spPr>
      </p:pic>
      <p:sp>
        <p:nvSpPr>
          <p:cNvPr id="104" name="Title 1"/>
          <p:cNvSpPr txBox="1"/>
          <p:nvPr>
            <p:ph type="ctrTitle"/>
          </p:nvPr>
        </p:nvSpPr>
        <p:spPr>
          <a:xfrm>
            <a:off x="0" y="188639"/>
            <a:ext cx="9144000" cy="935114"/>
          </a:xfrm>
          <a:prstGeom prst="rect">
            <a:avLst/>
          </a:prstGeom>
        </p:spPr>
        <p:txBody>
          <a:bodyPr/>
          <a:lstStyle/>
          <a:p>
            <a:pPr defTabSz="685800">
              <a:defRPr sz="3000">
                <a:latin typeface="Times New Roman"/>
                <a:ea typeface="Times New Roman"/>
                <a:cs typeface="Times New Roman"/>
                <a:sym typeface="Times New Roman"/>
              </a:defRPr>
            </a:pPr>
            <a:r>
              <a:t>   </a:t>
            </a:r>
            <a:r>
              <a:rPr b="1"/>
              <a:t>FAMILY PLANNING Program </a:t>
            </a:r>
            <a:endParaRPr b="1"/>
          </a:p>
          <a:p>
            <a:pPr defTabSz="685800">
              <a:defRPr sz="3000">
                <a:latin typeface="Times New Roman"/>
                <a:ea typeface="Times New Roman"/>
                <a:cs typeface="Times New Roman"/>
                <a:sym typeface="Times New Roman"/>
              </a:defRPr>
            </a:pPr>
            <a:r>
              <a:rPr b="1"/>
              <a:t>Methods, counseling and MTP services</a:t>
            </a:r>
          </a:p>
        </p:txBody>
      </p:sp>
      <p:sp>
        <p:nvSpPr>
          <p:cNvPr id="105" name="Dr Nisha Singh…"/>
          <p:cNvSpPr txBox="1"/>
          <p:nvPr/>
        </p:nvSpPr>
        <p:spPr>
          <a:xfrm>
            <a:off x="2161798" y="4636448"/>
            <a:ext cx="4391731" cy="1424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r>
              <a:t>Dr Nisha Singh</a:t>
            </a:r>
          </a:p>
          <a:p>
            <a:pPr algn="ctr"/>
            <a:r>
              <a:t>Prof and Unit Head, </a:t>
            </a:r>
          </a:p>
          <a:p>
            <a:pPr algn="ctr"/>
            <a:r>
              <a:t>I/C Genital cancer control unit</a:t>
            </a:r>
          </a:p>
          <a:p>
            <a:pPr algn="ctr"/>
            <a:r>
              <a:t>Dept of Obst &amp; Gyne </a:t>
            </a:r>
          </a:p>
          <a:p>
            <a:pPr algn="ctr"/>
            <a:r>
              <a:t>King George’s Medical University Lucknow</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Picture 5" descr="Picture 5"/>
          <p:cNvPicPr>
            <a:picLocks noChangeAspect="1"/>
          </p:cNvPicPr>
          <p:nvPr/>
        </p:nvPicPr>
        <p:blipFill>
          <a:blip r:embed="rId2">
            <a:extLst/>
          </a:blip>
          <a:stretch>
            <a:fillRect/>
          </a:stretch>
        </p:blipFill>
        <p:spPr>
          <a:xfrm>
            <a:off x="3947752" y="3095252"/>
            <a:ext cx="3705277" cy="2788918"/>
          </a:xfrm>
          <a:prstGeom prst="rect">
            <a:avLst/>
          </a:prstGeom>
          <a:ln w="12700">
            <a:miter lim="400000"/>
          </a:ln>
        </p:spPr>
      </p:pic>
      <p:sp>
        <p:nvSpPr>
          <p:cNvPr id="133" name="Title 3"/>
          <p:cNvSpPr txBox="1"/>
          <p:nvPr>
            <p:ph type="title"/>
          </p:nvPr>
        </p:nvSpPr>
        <p:spPr>
          <a:xfrm>
            <a:off x="457200" y="71413"/>
            <a:ext cx="8229600" cy="1143001"/>
          </a:xfrm>
          <a:prstGeom prst="rect">
            <a:avLst/>
          </a:prstGeom>
        </p:spPr>
        <p:txBody>
          <a:bodyPr/>
          <a:lstStyle>
            <a:lvl1pPr>
              <a:defRPr b="1" cap="all"/>
            </a:lvl1pPr>
          </a:lstStyle>
          <a:p>
            <a:pPr/>
            <a:r>
              <a:t>Barrier contraceptives</a:t>
            </a:r>
          </a:p>
        </p:txBody>
      </p:sp>
      <p:sp>
        <p:nvSpPr>
          <p:cNvPr id="134" name="Text Placeholder 4"/>
          <p:cNvSpPr txBox="1"/>
          <p:nvPr>
            <p:ph type="body" idx="1"/>
          </p:nvPr>
        </p:nvSpPr>
        <p:spPr>
          <a:xfrm>
            <a:off x="457200" y="1174793"/>
            <a:ext cx="8229600" cy="3683283"/>
          </a:xfrm>
          <a:prstGeom prst="rect">
            <a:avLst/>
          </a:prstGeom>
        </p:spPr>
        <p:txBody>
          <a:bodyPr/>
          <a:lstStyle/>
          <a:p>
            <a:pPr marL="514350" indent="-514350">
              <a:spcBef>
                <a:spcPts val="600"/>
              </a:spcBef>
              <a:buFontTx/>
              <a:buAutoNum type="arabicPeriod" startAt="1"/>
              <a:defRPr sz="2800">
                <a:solidFill>
                  <a:srgbClr val="002060"/>
                </a:solidFill>
              </a:defRPr>
            </a:pPr>
            <a:r>
              <a:t>CONDOMS(Male &amp; Female)</a:t>
            </a:r>
          </a:p>
          <a:p>
            <a:pPr marL="0" indent="0">
              <a:spcBef>
                <a:spcPts val="400"/>
              </a:spcBef>
              <a:buFontTx/>
              <a:buChar char="▪"/>
              <a:defRPr sz="2000">
                <a:latin typeface="Times New Roman"/>
                <a:ea typeface="Times New Roman"/>
                <a:cs typeface="Times New Roman"/>
                <a:sym typeface="Times New Roman"/>
              </a:defRPr>
            </a:pPr>
            <a:r>
              <a:t>Only contraceptive method that can protect against both pregnancy and sexually transmitted infections.</a:t>
            </a:r>
          </a:p>
          <a:p>
            <a:pPr marL="0" indent="0">
              <a:spcBef>
                <a:spcPts val="400"/>
              </a:spcBef>
              <a:buFontTx/>
              <a:buChar char="▪"/>
              <a:defRPr sz="2000">
                <a:latin typeface="Times New Roman"/>
                <a:ea typeface="Times New Roman"/>
                <a:cs typeface="Times New Roman"/>
                <a:sym typeface="Times New Roman"/>
              </a:defRPr>
            </a:pPr>
            <a:r>
              <a:t>All men and women can safely use latex condoms except those with- Severe allergic reaction to latex rubber</a:t>
            </a:r>
          </a:p>
          <a:p>
            <a:pPr marL="0" indent="0">
              <a:buSzTx/>
              <a:buNone/>
              <a:defRPr sz="2000">
                <a:latin typeface="Times New Roman"/>
                <a:ea typeface="Times New Roman"/>
                <a:cs typeface="Times New Roman"/>
                <a:sym typeface="Times New Roman"/>
              </a:defRPr>
            </a:pPr>
          </a:p>
          <a:p>
            <a:pPr marL="0" indent="0">
              <a:spcBef>
                <a:spcPts val="600"/>
              </a:spcBef>
              <a:buSzTx/>
              <a:buNone/>
              <a:defRPr sz="2800">
                <a:solidFill>
                  <a:srgbClr val="002060"/>
                </a:solidFill>
                <a:latin typeface="Times New Roman"/>
                <a:ea typeface="Times New Roman"/>
                <a:cs typeface="Times New Roman"/>
                <a:sym typeface="Times New Roman"/>
              </a:defRPr>
            </a:pPr>
            <a:r>
              <a:t>2. DIAPHRAGMS</a:t>
            </a:r>
          </a:p>
          <a:p>
            <a:pPr marL="0" indent="0">
              <a:spcBef>
                <a:spcPts val="600"/>
              </a:spcBef>
              <a:buSzTx/>
              <a:buNone/>
              <a:defRPr sz="2800">
                <a:solidFill>
                  <a:srgbClr val="002060"/>
                </a:solidFill>
                <a:latin typeface="Times New Roman"/>
                <a:ea typeface="Times New Roman"/>
                <a:cs typeface="Times New Roman"/>
                <a:sym typeface="Times New Roman"/>
              </a:defRPr>
            </a:pPr>
            <a:r>
              <a:t>3. SPERMICIDES</a:t>
            </a:r>
          </a:p>
          <a:p>
            <a:pPr marL="0" indent="0">
              <a:spcBef>
                <a:spcPts val="600"/>
              </a:spcBef>
              <a:buSzTx/>
              <a:buNone/>
              <a:defRPr sz="2800">
                <a:solidFill>
                  <a:srgbClr val="002060"/>
                </a:solidFill>
                <a:latin typeface="Times New Roman"/>
                <a:ea typeface="Times New Roman"/>
                <a:cs typeface="Times New Roman"/>
                <a:sym typeface="Times New Roman"/>
              </a:defRPr>
            </a:pPr>
            <a:r>
              <a:t>4. CERVICAL CAP</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1" descr="Picture 1"/>
          <p:cNvPicPr>
            <a:picLocks noChangeAspect="1"/>
          </p:cNvPicPr>
          <p:nvPr/>
        </p:nvPicPr>
        <p:blipFill>
          <a:blip r:embed="rId2">
            <a:extLst/>
          </a:blip>
          <a:stretch>
            <a:fillRect/>
          </a:stretch>
        </p:blipFill>
        <p:spPr>
          <a:xfrm>
            <a:off x="5631183" y="4128237"/>
            <a:ext cx="2431380" cy="2253473"/>
          </a:xfrm>
          <a:prstGeom prst="rect">
            <a:avLst/>
          </a:prstGeom>
          <a:ln w="12700">
            <a:miter lim="400000"/>
          </a:ln>
        </p:spPr>
      </p:pic>
      <p:pic>
        <p:nvPicPr>
          <p:cNvPr id="137" name="Picture 2" descr="Picture 2"/>
          <p:cNvPicPr>
            <a:picLocks noChangeAspect="1"/>
          </p:cNvPicPr>
          <p:nvPr/>
        </p:nvPicPr>
        <p:blipFill>
          <a:blip r:embed="rId3">
            <a:extLst/>
          </a:blip>
          <a:stretch>
            <a:fillRect/>
          </a:stretch>
        </p:blipFill>
        <p:spPr>
          <a:xfrm>
            <a:off x="1337537" y="4016504"/>
            <a:ext cx="2374064" cy="2476939"/>
          </a:xfrm>
          <a:prstGeom prst="rect">
            <a:avLst/>
          </a:prstGeom>
          <a:ln w="12700">
            <a:miter lim="400000"/>
          </a:ln>
        </p:spPr>
      </p:pic>
      <p:graphicFrame>
        <p:nvGraphicFramePr>
          <p:cNvPr id="138" name="Table 3"/>
          <p:cNvGraphicFramePr/>
          <p:nvPr/>
        </p:nvGraphicFramePr>
        <p:xfrm>
          <a:off x="457971" y="230623"/>
          <a:ext cx="8240758" cy="527299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4021406"/>
                <a:gridCol w="4206650"/>
              </a:tblGrid>
              <a:tr h="516914">
                <a:tc>
                  <a:txBody>
                    <a:bodyPr/>
                    <a:lstStyle/>
                    <a:p>
                      <a:pPr algn="ctr">
                        <a:defRPr b="0" sz="1800">
                          <a:solidFill>
                            <a:srgbClr val="000000"/>
                          </a:solidFill>
                        </a:defRPr>
                      </a:pPr>
                      <a:r>
                        <a:rPr b="1" sz="1500">
                          <a:solidFill>
                            <a:srgbClr val="FFFFFF"/>
                          </a:solidFill>
                          <a:latin typeface="Times New Roman"/>
                          <a:ea typeface="Times New Roman"/>
                          <a:cs typeface="Times New Roman"/>
                          <a:sym typeface="Times New Roman"/>
                        </a:rPr>
                        <a:t>MALE CONDOMS</a:t>
                      </a:r>
                    </a:p>
                  </a:txBody>
                  <a:tcPr marL="45720" marR="45720" marT="45720" marB="45720" anchor="t" anchorCtr="0" horzOverflow="overflow">
                    <a:lnR w="12700">
                      <a:solidFill>
                        <a:srgbClr val="000000"/>
                      </a:solidFill>
                    </a:lnR>
                    <a:lnT w="12700">
                      <a:miter lim="400000"/>
                    </a:lnT>
                    <a:lnB w="12700">
                      <a:solidFill>
                        <a:srgbClr val="000000"/>
                      </a:solidFill>
                    </a:lnB>
                    <a:solidFill>
                      <a:srgbClr val="0F253F"/>
                    </a:solidFill>
                  </a:tcPr>
                </a:tc>
                <a:tc>
                  <a:txBody>
                    <a:bodyPr/>
                    <a:lstStyle/>
                    <a:p>
                      <a:pPr algn="ctr">
                        <a:defRPr b="0" sz="1800">
                          <a:solidFill>
                            <a:srgbClr val="000000"/>
                          </a:solidFill>
                        </a:defRPr>
                      </a:pPr>
                      <a:r>
                        <a:rPr b="1" sz="1500">
                          <a:solidFill>
                            <a:srgbClr val="FFFFFF"/>
                          </a:solidFill>
                          <a:latin typeface="Times New Roman"/>
                          <a:ea typeface="Times New Roman"/>
                          <a:cs typeface="Times New Roman"/>
                          <a:sym typeface="Times New Roman"/>
                        </a:rPr>
                        <a:t>FEMALE CONDOMS</a:t>
                      </a:r>
                    </a:p>
                  </a:txBody>
                  <a:tcPr marL="45720" marR="45720" marT="45720" marB="45720" anchor="t" anchorCtr="0" horzOverflow="overflow">
                    <a:lnL w="12700">
                      <a:solidFill>
                        <a:srgbClr val="000000"/>
                      </a:solidFill>
                    </a:lnL>
                    <a:lnT w="12700">
                      <a:miter lim="400000"/>
                    </a:lnT>
                    <a:lnB w="12700">
                      <a:solidFill>
                        <a:srgbClr val="000000"/>
                      </a:solidFill>
                    </a:lnB>
                    <a:solidFill>
                      <a:srgbClr val="0F253F"/>
                    </a:solidFill>
                  </a:tcPr>
                </a:tc>
              </a:tr>
              <a:tr h="895268">
                <a:tc>
                  <a:txBody>
                    <a:bodyPr/>
                    <a:lstStyle/>
                    <a:p>
                      <a:pPr algn="l">
                        <a:defRPr sz="1500">
                          <a:solidFill>
                            <a:srgbClr val="C00000"/>
                          </a:solidFill>
                          <a:latin typeface="Times New Roman"/>
                          <a:ea typeface="Times New Roman"/>
                          <a:cs typeface="Times New Roman"/>
                          <a:sym typeface="Times New Roman"/>
                        </a:defRPr>
                      </a:pPr>
                      <a:r>
                        <a:t>Made of thin latex rubber (mostly). </a:t>
                      </a:r>
                    </a:p>
                    <a:p>
                      <a:pPr algn="l">
                        <a:defRPr sz="1500">
                          <a:latin typeface="Times New Roman"/>
                          <a:ea typeface="Times New Roman"/>
                          <a:cs typeface="Times New Roman"/>
                          <a:sym typeface="Times New Roman"/>
                        </a:defRPr>
                      </a:pPr>
                      <a:r>
                        <a:t>other materials- polyurethane, polyisoprene, lambskin,  and nitrile. </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defRPr sz="1500">
                          <a:latin typeface="Times New Roman"/>
                          <a:ea typeface="Times New Roman"/>
                          <a:cs typeface="Times New Roman"/>
                          <a:sym typeface="Times New Roman"/>
                        </a:defRPr>
                      </a:pPr>
                      <a:r>
                        <a:t>Made of various materials, such as </a:t>
                      </a:r>
                    </a:p>
                    <a:p>
                      <a:pPr algn="l">
                        <a:defRPr sz="1500">
                          <a:latin typeface="Times New Roman"/>
                          <a:ea typeface="Times New Roman"/>
                          <a:cs typeface="Times New Roman"/>
                          <a:sym typeface="Times New Roman"/>
                        </a:defRPr>
                      </a:pPr>
                      <a:r>
                        <a:t>latex, polyurethane, and nitrile</a:t>
                      </a:r>
                    </a:p>
                  </a:txBody>
                  <a:tcPr marL="45720" marR="45720" marT="45720" marB="45720" anchor="t" anchorCtr="0" horzOverflow="overflow">
                    <a:lnL w="12700">
                      <a:solidFill>
                        <a:srgbClr val="000000"/>
                      </a:solidFill>
                    </a:lnL>
                    <a:lnT w="12700">
                      <a:solidFill>
                        <a:srgbClr val="000000"/>
                      </a:solidFill>
                    </a:lnT>
                    <a:lnB w="12700">
                      <a:solidFill>
                        <a:srgbClr val="000000"/>
                      </a:solidFill>
                    </a:lnB>
                  </a:tcPr>
                </a:tc>
              </a:tr>
              <a:tr h="967739">
                <a:tc>
                  <a:txBody>
                    <a:bodyPr/>
                    <a:lstStyle/>
                    <a:p>
                      <a:pPr algn="l">
                        <a:buSzPct val="100000"/>
                        <a:buChar char="▪"/>
                        <a:defRPr b="1" sz="1500">
                          <a:latin typeface="Times New Roman"/>
                          <a:ea typeface="Times New Roman"/>
                          <a:cs typeface="Times New Roman"/>
                          <a:sym typeface="Times New Roman"/>
                        </a:defRPr>
                      </a:pPr>
                      <a:r>
                        <a:t>Effectiveness:</a:t>
                      </a:r>
                    </a:p>
                    <a:p>
                      <a:pPr algn="l">
                        <a:defRPr sz="1500">
                          <a:latin typeface="Times New Roman"/>
                          <a:ea typeface="Times New Roman"/>
                          <a:cs typeface="Times New Roman"/>
                          <a:sym typeface="Times New Roman"/>
                        </a:defRPr>
                      </a:pPr>
                      <a:r>
                        <a:t>Commonly used-13 pregnancies /HWY</a:t>
                      </a:r>
                    </a:p>
                    <a:p>
                      <a:pPr algn="l">
                        <a:defRPr sz="1500">
                          <a:latin typeface="Times New Roman"/>
                          <a:ea typeface="Times New Roman"/>
                          <a:cs typeface="Times New Roman"/>
                          <a:sym typeface="Times New Roman"/>
                        </a:defRPr>
                      </a:pPr>
                      <a:r>
                        <a:t>Correctly used-  2 pregnancies/HWY</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buSzPct val="100000"/>
                        <a:buChar char="▪"/>
                        <a:defRPr b="1" sz="1500">
                          <a:latin typeface="Times New Roman"/>
                          <a:ea typeface="Times New Roman"/>
                          <a:cs typeface="Times New Roman"/>
                          <a:sym typeface="Times New Roman"/>
                        </a:defRPr>
                      </a:pPr>
                      <a:r>
                        <a:t>Effectiveness:</a:t>
                      </a:r>
                    </a:p>
                    <a:p>
                      <a:pPr algn="l">
                        <a:defRPr sz="1500">
                          <a:latin typeface="Times New Roman"/>
                          <a:ea typeface="Times New Roman"/>
                          <a:cs typeface="Times New Roman"/>
                          <a:sym typeface="Times New Roman"/>
                        </a:defRPr>
                      </a:pPr>
                      <a:r>
                        <a:t>Commonly used- 21 pregnancies /HWY</a:t>
                      </a:r>
                    </a:p>
                    <a:p>
                      <a:pPr algn="l">
                        <a:defRPr sz="1500">
                          <a:latin typeface="Times New Roman"/>
                          <a:ea typeface="Times New Roman"/>
                          <a:cs typeface="Times New Roman"/>
                          <a:sym typeface="Times New Roman"/>
                        </a:defRPr>
                      </a:pPr>
                      <a:r>
                        <a:t>Correctly used- 5 pregnancies/HWY</a:t>
                      </a:r>
                    </a:p>
                  </a:txBody>
                  <a:tcPr marL="45720" marR="45720" marT="45720" marB="45720" anchor="t" anchorCtr="0" horzOverflow="overflow">
                    <a:lnL w="12700">
                      <a:solidFill>
                        <a:srgbClr val="000000"/>
                      </a:solidFill>
                    </a:lnL>
                    <a:lnT w="12700">
                      <a:solidFill>
                        <a:srgbClr val="000000"/>
                      </a:solidFill>
                    </a:lnT>
                    <a:lnB w="12700">
                      <a:solidFill>
                        <a:srgbClr val="000000"/>
                      </a:solidFill>
                    </a:lnB>
                  </a:tcPr>
                </a:tc>
              </a:tr>
              <a:tr h="865229">
                <a:tc>
                  <a:txBody>
                    <a:bodyPr/>
                    <a:lstStyle/>
                    <a:p>
                      <a:pPr algn="l">
                        <a:defRPr b="1" sz="1500">
                          <a:latin typeface="Times New Roman"/>
                          <a:ea typeface="Times New Roman"/>
                          <a:cs typeface="Times New Roman"/>
                          <a:sym typeface="Times New Roman"/>
                        </a:defRPr>
                      </a:pPr>
                      <a:r>
                        <a:t>How to Use </a:t>
                      </a:r>
                    </a:p>
                    <a:p>
                      <a:pPr algn="l">
                        <a:defRPr sz="1500">
                          <a:latin typeface="Times New Roman"/>
                          <a:ea typeface="Times New Roman"/>
                          <a:cs typeface="Times New Roman"/>
                          <a:sym typeface="Times New Roman"/>
                        </a:defRPr>
                      </a:pPr>
                      <a:r>
                        <a:t>Before the  penis makes any genital, oral,  or anal contact. Immediately after ejaculation, slide it off</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defRPr sz="1800"/>
                      </a:pPr>
                      <a:r>
                        <a:rPr sz="1500"/>
                        <a:t>Can be inserted upto 8 hrs before sex
Doesn’t need to be removed immediately after sex</a:t>
                      </a:r>
                    </a:p>
                  </a:txBody>
                  <a:tcPr marL="45720" marR="45720" marT="45720" marB="45720" anchor="t" anchorCtr="0" horzOverflow="overflow">
                    <a:lnL w="12700">
                      <a:solidFill>
                        <a:srgbClr val="000000"/>
                      </a:solidFill>
                    </a:lnL>
                    <a:lnT w="12700">
                      <a:solidFill>
                        <a:srgbClr val="000000"/>
                      </a:solidFill>
                    </a:lnT>
                    <a:lnB w="12700">
                      <a:solidFill>
                        <a:srgbClr val="000000"/>
                      </a:solidFill>
                    </a:lnB>
                  </a:tcPr>
                </a:tc>
              </a:tr>
              <a:tr h="535940">
                <a:tc gridSpan="2">
                  <a:txBody>
                    <a:bodyPr/>
                    <a:lstStyle/>
                    <a:p>
                      <a:pPr algn="l">
                        <a:defRPr sz="1500">
                          <a:latin typeface="Times New Roman"/>
                          <a:ea typeface="Times New Roman"/>
                          <a:cs typeface="Times New Roman"/>
                          <a:sym typeface="Times New Roman"/>
                        </a:defRPr>
                      </a:pPr>
                      <a:r>
                        <a:t>Lubricants for latex condoms- natural vaginal secretions, or made of Silicone/ water/ Glycol</a:t>
                      </a:r>
                    </a:p>
                  </a:txBody>
                  <a:tcPr marL="45720" marR="45720" marT="45720" marB="45720" anchor="t" anchorCtr="0" horzOverflow="overflow">
                    <a:lnT w="12700">
                      <a:solidFill>
                        <a:srgbClr val="000000"/>
                      </a:solidFill>
                    </a:lnT>
                    <a:lnB w="12700">
                      <a:solidFill>
                        <a:srgbClr val="000000"/>
                      </a:solidFill>
                    </a:lnB>
                  </a:tcPr>
                </a:tc>
                <a:tc hMerge="1">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Picture 3" descr="Picture 3"/>
          <p:cNvPicPr>
            <a:picLocks noChangeAspect="1"/>
          </p:cNvPicPr>
          <p:nvPr/>
        </p:nvPicPr>
        <p:blipFill>
          <a:blip r:embed="rId2">
            <a:extLst/>
          </a:blip>
          <a:srcRect l="11718" t="39645" r="27343" b="0"/>
          <a:stretch>
            <a:fillRect/>
          </a:stretch>
        </p:blipFill>
        <p:spPr>
          <a:xfrm>
            <a:off x="5284696" y="1818523"/>
            <a:ext cx="3524636" cy="1502305"/>
          </a:xfrm>
          <a:prstGeom prst="rect">
            <a:avLst/>
          </a:prstGeom>
          <a:ln w="12700">
            <a:miter lim="400000"/>
          </a:ln>
        </p:spPr>
      </p:pic>
      <p:sp>
        <p:nvSpPr>
          <p:cNvPr id="141" name="Title 1"/>
          <p:cNvSpPr txBox="1"/>
          <p:nvPr>
            <p:ph type="title"/>
          </p:nvPr>
        </p:nvSpPr>
        <p:spPr>
          <a:xfrm>
            <a:off x="457200" y="-24"/>
            <a:ext cx="8229600" cy="1000132"/>
          </a:xfrm>
          <a:prstGeom prst="rect">
            <a:avLst/>
          </a:prstGeom>
        </p:spPr>
        <p:txBody>
          <a:bodyPr/>
          <a:lstStyle/>
          <a:p>
            <a:pPr>
              <a:defRPr b="1" cap="all" sz="4000">
                <a:latin typeface="Times New Roman"/>
                <a:ea typeface="Times New Roman"/>
                <a:cs typeface="Times New Roman"/>
                <a:sym typeface="Times New Roman"/>
              </a:defRPr>
            </a:pPr>
            <a:r>
              <a:t> </a:t>
            </a:r>
            <a:r>
              <a:rPr b="0">
                <a:solidFill>
                  <a:srgbClr val="FF0000"/>
                </a:solidFill>
              </a:rPr>
              <a:t>Diaphragms</a:t>
            </a:r>
          </a:p>
        </p:txBody>
      </p:sp>
      <p:sp>
        <p:nvSpPr>
          <p:cNvPr id="142" name="Content Placeholder 2"/>
          <p:cNvSpPr txBox="1"/>
          <p:nvPr>
            <p:ph type="body" sz="half" idx="1"/>
          </p:nvPr>
        </p:nvSpPr>
        <p:spPr>
          <a:xfrm>
            <a:off x="503871" y="1057237"/>
            <a:ext cx="4426376" cy="4743526"/>
          </a:xfrm>
          <a:prstGeom prst="rect">
            <a:avLst/>
          </a:prstGeom>
        </p:spPr>
        <p:txBody>
          <a:bodyPr/>
          <a:lstStyle/>
          <a:p>
            <a:pPr marL="0" indent="0" defTabSz="667512">
              <a:spcBef>
                <a:spcPts val="300"/>
              </a:spcBef>
              <a:buFontTx/>
              <a:buChar char="▪"/>
              <a:defRPr sz="1606">
                <a:latin typeface="Times New Roman"/>
                <a:ea typeface="Times New Roman"/>
                <a:cs typeface="Times New Roman"/>
                <a:sym typeface="Times New Roman"/>
              </a:defRPr>
            </a:pPr>
            <a:r>
              <a:t>A soft latex cup that covers the cervix. Plastic and silicone diaphragms may also be available. (come in different sizes)</a:t>
            </a:r>
            <a:endParaRPr sz="2117"/>
          </a:p>
          <a:p>
            <a:pPr marL="0" indent="0" defTabSz="667512">
              <a:spcBef>
                <a:spcPts val="300"/>
              </a:spcBef>
              <a:buFontTx/>
              <a:buChar char="▪"/>
              <a:defRPr sz="1606">
                <a:latin typeface="Times New Roman"/>
                <a:ea typeface="Times New Roman"/>
                <a:cs typeface="Times New Roman"/>
                <a:sym typeface="Times New Roman"/>
              </a:defRPr>
            </a:pPr>
            <a:r>
              <a:t>The rim contains a firm, ﬂexible spring that keeps the diaphragm in place. </a:t>
            </a:r>
            <a:endParaRPr sz="2117"/>
          </a:p>
          <a:p>
            <a:pPr marL="0" indent="0" defTabSz="667512">
              <a:spcBef>
                <a:spcPts val="300"/>
              </a:spcBef>
              <a:buFontTx/>
              <a:buChar char="▪"/>
              <a:defRPr sz="1606">
                <a:latin typeface="Times New Roman"/>
                <a:ea typeface="Times New Roman"/>
                <a:cs typeface="Times New Roman"/>
                <a:sym typeface="Times New Roman"/>
              </a:defRPr>
            </a:pPr>
            <a:r>
              <a:t>Used with spermicidal cream, jelly, or foam to improve effectiveness</a:t>
            </a:r>
            <a:endParaRPr sz="2117"/>
          </a:p>
          <a:p>
            <a:pPr marL="0" indent="0" defTabSz="667512">
              <a:spcBef>
                <a:spcPts val="300"/>
              </a:spcBef>
              <a:buFontTx/>
              <a:buChar char="▪"/>
              <a:defRPr b="1" sz="1606">
                <a:latin typeface="Times New Roman"/>
                <a:ea typeface="Times New Roman"/>
                <a:cs typeface="Times New Roman"/>
                <a:sym typeface="Times New Roman"/>
              </a:defRPr>
            </a:pPr>
            <a:endParaRPr sz="2117"/>
          </a:p>
          <a:p>
            <a:pPr marL="0" indent="0" defTabSz="667512">
              <a:spcBef>
                <a:spcPts val="300"/>
              </a:spcBef>
              <a:buFontTx/>
              <a:buChar char="▪"/>
              <a:defRPr b="1" sz="1606">
                <a:latin typeface="Times New Roman"/>
                <a:ea typeface="Times New Roman"/>
                <a:cs typeface="Times New Roman"/>
                <a:sym typeface="Times New Roman"/>
              </a:defRPr>
            </a:pPr>
            <a:r>
              <a:t>Effectiveness: </a:t>
            </a:r>
            <a:endParaRPr sz="2117"/>
          </a:p>
          <a:p>
            <a:pPr marL="0" indent="0" defTabSz="667512">
              <a:spcBef>
                <a:spcPts val="300"/>
              </a:spcBef>
              <a:defRPr sz="1606">
                <a:latin typeface="Times New Roman"/>
                <a:ea typeface="Times New Roman"/>
                <a:cs typeface="Times New Roman"/>
                <a:sym typeface="Times New Roman"/>
              </a:defRPr>
            </a:pPr>
            <a:r>
              <a:t>Commonly used- about 17 pregnancies /HWY</a:t>
            </a:r>
            <a:endParaRPr sz="2117"/>
          </a:p>
          <a:p>
            <a:pPr marL="0" indent="0" defTabSz="667512">
              <a:spcBef>
                <a:spcPts val="300"/>
              </a:spcBef>
              <a:defRPr sz="1606">
                <a:latin typeface="Times New Roman"/>
                <a:ea typeface="Times New Roman"/>
                <a:cs typeface="Times New Roman"/>
                <a:sym typeface="Times New Roman"/>
              </a:defRPr>
            </a:pPr>
            <a:r>
              <a:t>Correctly used- about 16 pregnancies/HWY</a:t>
            </a:r>
            <a:endParaRPr sz="2117"/>
          </a:p>
          <a:p>
            <a:pPr marL="0" indent="0" defTabSz="667512">
              <a:spcBef>
                <a:spcPts val="300"/>
              </a:spcBef>
              <a:buFontTx/>
              <a:buChar char="▪"/>
              <a:defRPr sz="1606">
                <a:latin typeface="Times New Roman"/>
                <a:ea typeface="Times New Roman"/>
                <a:cs typeface="Times New Roman"/>
                <a:sym typeface="Times New Roman"/>
              </a:defRPr>
            </a:pPr>
            <a:r>
              <a:t>Safe for all women. (The diaphragm should not be fitted until 6 weeks after childbirth or second-trimester abortion, when the uterus and cervix have returned to normal size) except those with HIV, latex allergy.</a:t>
            </a:r>
            <a:endParaRPr sz="2117"/>
          </a:p>
          <a:p>
            <a:pPr marL="0" indent="0" defTabSz="667512">
              <a:spcBef>
                <a:spcPts val="300"/>
              </a:spcBef>
              <a:buFontTx/>
              <a:buChar char="▪"/>
              <a:defRPr sz="1606">
                <a:latin typeface="Times New Roman"/>
                <a:ea typeface="Times New Roman"/>
                <a:cs typeface="Times New Roman"/>
                <a:sym typeface="Times New Roman"/>
              </a:defRPr>
            </a:pPr>
            <a:r>
              <a:t>Inserted &lt;6hrs before sex, leave in place at least for 6hrs after sex but not &gt;24hrs.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1"/>
          <p:cNvSpPr txBox="1"/>
          <p:nvPr>
            <p:ph type="title"/>
          </p:nvPr>
        </p:nvSpPr>
        <p:spPr>
          <a:xfrm>
            <a:off x="457200" y="260359"/>
            <a:ext cx="8229600" cy="739749"/>
          </a:xfrm>
          <a:prstGeom prst="rect">
            <a:avLst/>
          </a:prstGeom>
        </p:spPr>
        <p:txBody>
          <a:bodyPr/>
          <a:lstStyle>
            <a:lvl1pPr>
              <a:defRPr cap="all" sz="4000">
                <a:solidFill>
                  <a:srgbClr val="FF0000"/>
                </a:solidFill>
                <a:latin typeface="Times New Roman"/>
                <a:ea typeface="Times New Roman"/>
                <a:cs typeface="Times New Roman"/>
                <a:sym typeface="Times New Roman"/>
              </a:defRPr>
            </a:lvl1pPr>
          </a:lstStyle>
          <a:p>
            <a:pPr/>
            <a:r>
              <a:t>Cervical caps</a:t>
            </a:r>
          </a:p>
        </p:txBody>
      </p:sp>
      <p:sp>
        <p:nvSpPr>
          <p:cNvPr id="145" name="Content Placeholder 2"/>
          <p:cNvSpPr txBox="1"/>
          <p:nvPr>
            <p:ph type="body" idx="1"/>
          </p:nvPr>
        </p:nvSpPr>
        <p:spPr>
          <a:xfrm>
            <a:off x="214281" y="1000108"/>
            <a:ext cx="8786876" cy="3236694"/>
          </a:xfrm>
          <a:prstGeom prst="rect">
            <a:avLst/>
          </a:prstGeom>
        </p:spPr>
        <p:txBody>
          <a:bodyPr/>
          <a:lstStyle/>
          <a:p>
            <a:pPr marL="0" indent="0" defTabSz="832104">
              <a:spcBef>
                <a:spcPts val="500"/>
              </a:spcBef>
              <a:buFontTx/>
              <a:buChar char="▪"/>
              <a:defRPr sz="2184">
                <a:latin typeface="Times New Roman"/>
                <a:ea typeface="Times New Roman"/>
                <a:cs typeface="Times New Roman"/>
                <a:sym typeface="Times New Roman"/>
              </a:defRPr>
            </a:pPr>
            <a:r>
              <a:t>A soft, deep, latex or plastic rubber cup that snugly covers the cervix. </a:t>
            </a:r>
          </a:p>
          <a:p>
            <a:pPr marL="0" indent="0" defTabSz="832104">
              <a:spcBef>
                <a:spcPts val="500"/>
              </a:spcBef>
              <a:buFontTx/>
              <a:buChar char="▪"/>
              <a:defRPr sz="2184">
                <a:latin typeface="Times New Roman"/>
                <a:ea typeface="Times New Roman"/>
                <a:cs typeface="Times New Roman"/>
                <a:sym typeface="Times New Roman"/>
              </a:defRPr>
            </a:pPr>
            <a:r>
              <a:t>Comes in different sizes; requires ﬁtting by a speciﬁcally trained provider</a:t>
            </a:r>
          </a:p>
          <a:p>
            <a:pPr marL="0" indent="0" defTabSz="832104">
              <a:spcBef>
                <a:spcPts val="600"/>
              </a:spcBef>
              <a:buFontTx/>
              <a:buChar char="▪"/>
              <a:defRPr sz="2184">
                <a:latin typeface="Times New Roman"/>
                <a:ea typeface="Times New Roman"/>
                <a:cs typeface="Times New Roman"/>
                <a:sym typeface="Times New Roman"/>
              </a:defRPr>
            </a:pPr>
          </a:p>
          <a:p>
            <a:pPr marL="0" indent="0" defTabSz="832104">
              <a:spcBef>
                <a:spcPts val="600"/>
              </a:spcBef>
              <a:buFontTx/>
              <a:buChar char="▪"/>
              <a:defRPr sz="2184">
                <a:latin typeface="Times New Roman"/>
                <a:ea typeface="Times New Roman"/>
                <a:cs typeface="Times New Roman"/>
                <a:sym typeface="Times New Roman"/>
              </a:defRPr>
            </a:pPr>
          </a:p>
          <a:p>
            <a:pPr marL="0" indent="0" defTabSz="832104">
              <a:spcBef>
                <a:spcPts val="600"/>
              </a:spcBef>
              <a:buFontTx/>
              <a:buChar char="▪"/>
              <a:defRPr sz="2184">
                <a:latin typeface="Times New Roman"/>
                <a:ea typeface="Times New Roman"/>
                <a:cs typeface="Times New Roman"/>
                <a:sym typeface="Times New Roman"/>
              </a:defRPr>
            </a:pPr>
          </a:p>
          <a:p>
            <a:pPr marL="0" indent="0" defTabSz="832104">
              <a:spcBef>
                <a:spcPts val="600"/>
              </a:spcBef>
              <a:buFontTx/>
              <a:buChar char="▪"/>
              <a:defRPr sz="2184">
                <a:latin typeface="Times New Roman"/>
                <a:ea typeface="Times New Roman"/>
                <a:cs typeface="Times New Roman"/>
                <a:sym typeface="Times New Roman"/>
              </a:defRPr>
            </a:pPr>
          </a:p>
          <a:p>
            <a:pPr marL="0" indent="0" defTabSz="832104">
              <a:spcBef>
                <a:spcPts val="500"/>
              </a:spcBef>
              <a:buFontTx/>
              <a:buChar char="▪"/>
              <a:defRPr sz="2184">
                <a:latin typeface="Times New Roman"/>
                <a:ea typeface="Times New Roman"/>
                <a:cs typeface="Times New Roman"/>
                <a:sym typeface="Times New Roman"/>
              </a:defRPr>
            </a:pPr>
            <a:r>
              <a:t>Insert anytime upto 42hrs before sex, </a:t>
            </a:r>
          </a:p>
          <a:p>
            <a:pPr marL="0" indent="0" defTabSz="832104">
              <a:spcBef>
                <a:spcPts val="500"/>
              </a:spcBef>
              <a:buFontTx/>
              <a:buChar char="▪"/>
              <a:defRPr sz="2184">
                <a:latin typeface="Times New Roman"/>
                <a:ea typeface="Times New Roman"/>
                <a:cs typeface="Times New Roman"/>
                <a:sym typeface="Times New Roman"/>
              </a:defRPr>
            </a:pPr>
            <a:r>
              <a:t>leave in for at least 6hrs but not &gt; 48hrs.</a:t>
            </a:r>
          </a:p>
        </p:txBody>
      </p:sp>
      <p:graphicFrame>
        <p:nvGraphicFramePr>
          <p:cNvPr id="146" name="Table 3"/>
          <p:cNvGraphicFramePr/>
          <p:nvPr/>
        </p:nvGraphicFramePr>
        <p:xfrm>
          <a:off x="400865" y="1951957"/>
          <a:ext cx="8858314" cy="133299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843558"/>
                <a:gridCol w="2594418"/>
                <a:gridCol w="2677366"/>
              </a:tblGrid>
              <a:tr h="487259">
                <a:tc>
                  <a:txBody>
                    <a:bodyPr/>
                    <a:lstStyle/>
                    <a:p>
                      <a:pPr algn="ctr">
                        <a:defRPr b="0" sz="1800">
                          <a:solidFill>
                            <a:srgbClr val="000000"/>
                          </a:solidFill>
                        </a:defRPr>
                      </a:pPr>
                      <a:r>
                        <a:rPr sz="1700">
                          <a:solidFill>
                            <a:srgbClr val="FFFFFF"/>
                          </a:solidFill>
                          <a:latin typeface="Times New Roman"/>
                          <a:ea typeface="Times New Roman"/>
                          <a:cs typeface="Times New Roman"/>
                          <a:sym typeface="Times New Roman"/>
                        </a:rPr>
                        <a:t>Effectiveness</a:t>
                      </a:r>
                    </a:p>
                  </a:txBody>
                  <a:tcPr marL="45720" marR="45720" marT="45720" marB="45720" anchor="t" anchorCtr="0" horzOverflow="overflow">
                    <a:lnR w="12700">
                      <a:solidFill>
                        <a:srgbClr val="000000"/>
                      </a:solidFill>
                    </a:lnR>
                    <a:lnT w="12700">
                      <a:miter lim="400000"/>
                    </a:lnT>
                    <a:lnB w="12700">
                      <a:solidFill>
                        <a:srgbClr val="000000"/>
                      </a:solidFill>
                    </a:lnB>
                    <a:solidFill>
                      <a:srgbClr val="0F253F"/>
                    </a:solidFill>
                  </a:tcPr>
                </a:tc>
                <a:tc>
                  <a:txBody>
                    <a:bodyPr/>
                    <a:lstStyle/>
                    <a:p>
                      <a:pPr algn="ctr">
                        <a:defRPr b="0" sz="1800">
                          <a:solidFill>
                            <a:srgbClr val="000000"/>
                          </a:solidFill>
                        </a:defRPr>
                      </a:pPr>
                      <a:r>
                        <a:rPr sz="1700">
                          <a:solidFill>
                            <a:srgbClr val="FFFFFF"/>
                          </a:solidFill>
                          <a:latin typeface="Times New Roman"/>
                          <a:ea typeface="Times New Roman"/>
                          <a:cs typeface="Times New Roman"/>
                          <a:sym typeface="Times New Roman"/>
                        </a:rPr>
                        <a:t>Commonly used</a:t>
                      </a:r>
                    </a:p>
                  </a:txBody>
                  <a:tcPr marL="45720" marR="45720" marT="45720" marB="45720" anchor="t" anchorCtr="0" horzOverflow="overflow">
                    <a:lnL w="12700">
                      <a:solidFill>
                        <a:srgbClr val="000000"/>
                      </a:solidFill>
                    </a:lnL>
                    <a:lnR w="12700">
                      <a:solidFill>
                        <a:srgbClr val="000000"/>
                      </a:solidFill>
                    </a:lnR>
                    <a:lnT w="12700">
                      <a:miter lim="400000"/>
                    </a:lnT>
                    <a:lnB w="12700">
                      <a:solidFill>
                        <a:srgbClr val="000000"/>
                      </a:solidFill>
                    </a:lnB>
                    <a:solidFill>
                      <a:srgbClr val="0F253F"/>
                    </a:solidFill>
                  </a:tcPr>
                </a:tc>
                <a:tc>
                  <a:txBody>
                    <a:bodyPr/>
                    <a:lstStyle/>
                    <a:p>
                      <a:pPr algn="ctr">
                        <a:defRPr b="0" sz="1800">
                          <a:solidFill>
                            <a:srgbClr val="000000"/>
                          </a:solidFill>
                        </a:defRPr>
                      </a:pPr>
                      <a:r>
                        <a:rPr sz="1700">
                          <a:solidFill>
                            <a:srgbClr val="FFFFFF"/>
                          </a:solidFill>
                          <a:latin typeface="Times New Roman"/>
                          <a:ea typeface="Times New Roman"/>
                          <a:cs typeface="Times New Roman"/>
                          <a:sym typeface="Times New Roman"/>
                        </a:rPr>
                        <a:t>Correctly used</a:t>
                      </a:r>
                    </a:p>
                  </a:txBody>
                  <a:tcPr marL="45720" marR="45720" marT="45720" marB="45720" anchor="t" anchorCtr="0" horzOverflow="overflow">
                    <a:lnL w="12700">
                      <a:solidFill>
                        <a:srgbClr val="000000"/>
                      </a:solidFill>
                    </a:lnL>
                    <a:lnT w="12700">
                      <a:miter lim="400000"/>
                    </a:lnT>
                    <a:lnB w="12700">
                      <a:solidFill>
                        <a:srgbClr val="000000"/>
                      </a:solidFill>
                    </a:lnB>
                    <a:solidFill>
                      <a:srgbClr val="0F253F"/>
                    </a:solidFill>
                  </a:tcPr>
                </a:tc>
              </a:tr>
              <a:tr h="373373">
                <a:tc>
                  <a:txBody>
                    <a:bodyPr/>
                    <a:lstStyle/>
                    <a:p>
                      <a:pPr algn="l">
                        <a:defRPr sz="1800"/>
                      </a:pPr>
                      <a:r>
                        <a:rPr sz="1700">
                          <a:latin typeface="Times New Roman"/>
                          <a:ea typeface="Times New Roman"/>
                          <a:cs typeface="Times New Roman"/>
                          <a:sym typeface="Times New Roman"/>
                        </a:rPr>
                        <a:t>Who have given birth</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defRPr sz="1800"/>
                      </a:pPr>
                      <a:r>
                        <a:rPr sz="1700">
                          <a:latin typeface="Times New Roman"/>
                          <a:ea typeface="Times New Roman"/>
                          <a:cs typeface="Times New Roman"/>
                          <a:sym typeface="Times New Roman"/>
                        </a:rPr>
                        <a:t>32 preg /HWY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700"/>
                        <a:t>26preg /HWY</a:t>
                      </a:r>
                    </a:p>
                  </a:txBody>
                  <a:tcPr marL="45720" marR="45720" marT="45720" marB="45720" anchor="t" anchorCtr="0" horzOverflow="overflow">
                    <a:lnL w="12700">
                      <a:solidFill>
                        <a:srgbClr val="000000"/>
                      </a:solidFill>
                    </a:lnL>
                    <a:lnT w="12700">
                      <a:solidFill>
                        <a:srgbClr val="000000"/>
                      </a:solidFill>
                    </a:lnT>
                    <a:lnB w="12700">
                      <a:solidFill>
                        <a:srgbClr val="000000"/>
                      </a:solidFill>
                    </a:lnB>
                  </a:tcPr>
                </a:tc>
              </a:tr>
              <a:tr h="472364">
                <a:tc>
                  <a:txBody>
                    <a:bodyPr/>
                    <a:lstStyle/>
                    <a:p>
                      <a:pPr algn="l">
                        <a:defRPr sz="1800"/>
                      </a:pPr>
                      <a:r>
                        <a:rPr sz="1700"/>
                        <a:t>Who have not given birth</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defRPr sz="1800"/>
                      </a:pPr>
                      <a:r>
                        <a:rPr sz="1700"/>
                        <a:t>16 preg /HWY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700"/>
                        <a:t>9 preg /HWY</a:t>
                      </a:r>
                    </a:p>
                  </a:txBody>
                  <a:tcPr marL="45720" marR="45720" marT="45720" marB="45720" anchor="t" anchorCtr="0" horzOverflow="overflow">
                    <a:lnL w="12700">
                      <a:solidFill>
                        <a:srgbClr val="000000"/>
                      </a:solidFill>
                    </a:lnL>
                    <a:lnT w="12700">
                      <a:solidFill>
                        <a:srgbClr val="000000"/>
                      </a:solidFill>
                    </a:lnT>
                    <a:lnB w="12700">
                      <a:solidFill>
                        <a:srgbClr val="000000"/>
                      </a:solidFill>
                    </a:lnB>
                  </a:tcPr>
                </a:tc>
              </a:tr>
            </a:tbl>
          </a:graphicData>
        </a:graphic>
      </p:graphicFrame>
      <p:pic>
        <p:nvPicPr>
          <p:cNvPr id="147" name="Picture 4" descr="Picture 4"/>
          <p:cNvPicPr>
            <a:picLocks noChangeAspect="1"/>
          </p:cNvPicPr>
          <p:nvPr/>
        </p:nvPicPr>
        <p:blipFill>
          <a:blip r:embed="rId2">
            <a:extLst/>
          </a:blip>
          <a:stretch>
            <a:fillRect/>
          </a:stretch>
        </p:blipFill>
        <p:spPr>
          <a:xfrm>
            <a:off x="5362296" y="4501774"/>
            <a:ext cx="3092911" cy="169702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xfrm>
            <a:off x="457200" y="142851"/>
            <a:ext cx="8229600" cy="785820"/>
          </a:xfrm>
          <a:prstGeom prst="rect">
            <a:avLst/>
          </a:prstGeom>
        </p:spPr>
        <p:txBody>
          <a:bodyPr/>
          <a:lstStyle>
            <a:lvl1pPr>
              <a:defRPr sz="4000">
                <a:solidFill>
                  <a:srgbClr val="FF0000"/>
                </a:solidFill>
                <a:latin typeface="Times New Roman"/>
                <a:ea typeface="Times New Roman"/>
                <a:cs typeface="Times New Roman"/>
                <a:sym typeface="Times New Roman"/>
              </a:defRPr>
            </a:lvl1pPr>
          </a:lstStyle>
          <a:p>
            <a:pPr/>
            <a:r>
              <a:t>Spermicides</a:t>
            </a:r>
          </a:p>
        </p:txBody>
      </p:sp>
      <p:sp>
        <p:nvSpPr>
          <p:cNvPr id="150" name="Content Placeholder 2"/>
          <p:cNvSpPr txBox="1"/>
          <p:nvPr>
            <p:ph type="body" idx="1"/>
          </p:nvPr>
        </p:nvSpPr>
        <p:spPr>
          <a:xfrm>
            <a:off x="457200" y="1215378"/>
            <a:ext cx="8472518" cy="4427244"/>
          </a:xfrm>
          <a:prstGeom prst="rect">
            <a:avLst/>
          </a:prstGeom>
        </p:spPr>
        <p:txBody>
          <a:bodyPr/>
          <a:lstStyle/>
          <a:p>
            <a:pPr marL="0" indent="0" defTabSz="704087">
              <a:lnSpc>
                <a:spcPct val="90000"/>
              </a:lnSpc>
              <a:spcBef>
                <a:spcPts val="400"/>
              </a:spcBef>
              <a:buFontTx/>
              <a:buChar char="▪"/>
              <a:defRPr sz="1848">
                <a:solidFill>
                  <a:srgbClr val="FF0000"/>
                </a:solidFill>
                <a:latin typeface="Times New Roman"/>
                <a:ea typeface="Times New Roman"/>
                <a:cs typeface="Times New Roman"/>
                <a:sym typeface="Times New Roman"/>
              </a:defRPr>
            </a:pPr>
            <a:r>
              <a:t> Nonoxynol-9</a:t>
            </a:r>
            <a:r>
              <a:rPr>
                <a:solidFill>
                  <a:srgbClr val="000000"/>
                </a:solidFill>
              </a:rPr>
              <a:t> is most widely used. </a:t>
            </a:r>
            <a:endParaRPr>
              <a:solidFill>
                <a:srgbClr val="000000"/>
              </a:solidFill>
            </a:endParaRPr>
          </a:p>
          <a:p>
            <a:pPr marL="0" indent="0" defTabSz="704087">
              <a:lnSpc>
                <a:spcPct val="90000"/>
              </a:lnSpc>
              <a:spcBef>
                <a:spcPts val="400"/>
              </a:spcBef>
              <a:buFontTx/>
              <a:buChar char="▪"/>
              <a:defRPr sz="1848">
                <a:latin typeface="Times New Roman"/>
                <a:ea typeface="Times New Roman"/>
                <a:cs typeface="Times New Roman"/>
                <a:sym typeface="Times New Roman"/>
              </a:defRPr>
            </a:pPr>
            <a:r>
              <a:t>Others- benzalkonium chloride, chlorhexidine, menfegol, octoxynol-9, and sodium docusate. </a:t>
            </a:r>
          </a:p>
          <a:p>
            <a:pPr marL="0" indent="0" defTabSz="704087">
              <a:lnSpc>
                <a:spcPct val="90000"/>
              </a:lnSpc>
              <a:spcBef>
                <a:spcPts val="400"/>
              </a:spcBef>
              <a:buFontTx/>
              <a:buChar char="▪"/>
              <a:defRPr sz="1848">
                <a:latin typeface="Times New Roman"/>
                <a:ea typeface="Times New Roman"/>
                <a:cs typeface="Times New Roman"/>
                <a:sym typeface="Times New Roman"/>
              </a:defRPr>
            </a:pPr>
            <a:r>
              <a:t> Can be used alone, with a diaphragm, or with condoms. </a:t>
            </a:r>
          </a:p>
          <a:p>
            <a:pPr marL="0" indent="0" defTabSz="704087">
              <a:lnSpc>
                <a:spcPct val="90000"/>
              </a:lnSpc>
              <a:spcBef>
                <a:spcPts val="400"/>
              </a:spcBef>
              <a:buFontTx/>
              <a:buChar char="▪"/>
              <a:defRPr sz="1848">
                <a:latin typeface="Times New Roman"/>
                <a:ea typeface="Times New Roman"/>
                <a:cs typeface="Times New Roman"/>
                <a:sym typeface="Times New Roman"/>
              </a:defRPr>
            </a:pPr>
            <a:r>
              <a:t> Inserted deep in the vagina, near the cervix, before sex. </a:t>
            </a:r>
          </a:p>
          <a:p>
            <a:pPr marL="0" indent="0" defTabSz="704087">
              <a:lnSpc>
                <a:spcPct val="90000"/>
              </a:lnSpc>
              <a:spcBef>
                <a:spcPts val="400"/>
              </a:spcBef>
              <a:buFontTx/>
              <a:buChar char="▪"/>
              <a:defRPr b="1" sz="1848">
                <a:latin typeface="Times New Roman"/>
                <a:ea typeface="Times New Roman"/>
                <a:cs typeface="Times New Roman"/>
                <a:sym typeface="Times New Roman"/>
              </a:defRPr>
            </a:pPr>
            <a:r>
              <a:t>Work by causing the membrane of sperm cells to break, killing them or slowing their movement.</a:t>
            </a:r>
          </a:p>
          <a:p>
            <a:pPr marL="0" indent="0" defTabSz="704087">
              <a:lnSpc>
                <a:spcPct val="90000"/>
              </a:lnSpc>
              <a:spcBef>
                <a:spcPts val="400"/>
              </a:spcBef>
              <a:buFontTx/>
              <a:buChar char="▪"/>
              <a:defRPr b="1" sz="1848">
                <a:latin typeface="Times New Roman"/>
                <a:ea typeface="Times New Roman"/>
                <a:cs typeface="Times New Roman"/>
                <a:sym typeface="Times New Roman"/>
              </a:defRPr>
            </a:pPr>
          </a:p>
          <a:p>
            <a:pPr marL="0" indent="0" defTabSz="704087">
              <a:lnSpc>
                <a:spcPct val="90000"/>
              </a:lnSpc>
              <a:spcBef>
                <a:spcPts val="400"/>
              </a:spcBef>
              <a:buFontTx/>
              <a:buChar char="▪"/>
              <a:defRPr b="1" sz="1848">
                <a:latin typeface="Times New Roman"/>
                <a:ea typeface="Times New Roman"/>
                <a:cs typeface="Times New Roman"/>
                <a:sym typeface="Times New Roman"/>
              </a:defRPr>
            </a:pPr>
            <a:r>
              <a:t>Effectiveness: One of the least effective contraceptive methods.</a:t>
            </a:r>
          </a:p>
          <a:p>
            <a:pPr marL="0" indent="0" defTabSz="704087">
              <a:lnSpc>
                <a:spcPct val="90000"/>
              </a:lnSpc>
              <a:spcBef>
                <a:spcPts val="400"/>
              </a:spcBef>
              <a:defRPr sz="1848">
                <a:latin typeface="Times New Roman"/>
                <a:ea typeface="Times New Roman"/>
                <a:cs typeface="Times New Roman"/>
                <a:sym typeface="Times New Roman"/>
              </a:defRPr>
            </a:pPr>
            <a:r>
              <a:t>Commonly used- about 21 pregnancies /HWY</a:t>
            </a:r>
          </a:p>
          <a:p>
            <a:pPr marL="0" indent="0" defTabSz="704087">
              <a:lnSpc>
                <a:spcPct val="90000"/>
              </a:lnSpc>
              <a:spcBef>
                <a:spcPts val="400"/>
              </a:spcBef>
              <a:defRPr sz="1848">
                <a:latin typeface="Times New Roman"/>
                <a:ea typeface="Times New Roman"/>
                <a:cs typeface="Times New Roman"/>
                <a:sym typeface="Times New Roman"/>
              </a:defRPr>
            </a:pPr>
            <a:r>
              <a:t>Correctly used- about 16 pregnancies/HWY</a:t>
            </a:r>
          </a:p>
          <a:p>
            <a:pPr marL="0" indent="0" defTabSz="704087">
              <a:lnSpc>
                <a:spcPct val="90000"/>
              </a:lnSpc>
              <a:spcBef>
                <a:spcPts val="400"/>
              </a:spcBef>
              <a:defRPr sz="1848">
                <a:latin typeface="Times New Roman"/>
                <a:ea typeface="Times New Roman"/>
                <a:cs typeface="Times New Roman"/>
                <a:sym typeface="Times New Roman"/>
              </a:defRPr>
            </a:pPr>
          </a:p>
          <a:p>
            <a:pPr marL="0" indent="0" defTabSz="704087">
              <a:lnSpc>
                <a:spcPct val="90000"/>
              </a:lnSpc>
              <a:spcBef>
                <a:spcPts val="400"/>
              </a:spcBef>
              <a:buFontTx/>
              <a:buChar char="▪"/>
              <a:defRPr b="1" sz="1848">
                <a:latin typeface="Times New Roman"/>
                <a:ea typeface="Times New Roman"/>
                <a:cs typeface="Times New Roman"/>
                <a:sym typeface="Times New Roman"/>
              </a:defRPr>
            </a:pPr>
            <a:r>
              <a:t>Side Effects : </a:t>
            </a:r>
            <a:r>
              <a:rPr b="0"/>
              <a:t>Irritation in or around the vagina or penis</a:t>
            </a:r>
            <a:endParaRPr b="0"/>
          </a:p>
          <a:p>
            <a:pPr marL="0" indent="0" defTabSz="704087">
              <a:lnSpc>
                <a:spcPct val="90000"/>
              </a:lnSpc>
              <a:spcBef>
                <a:spcPts val="400"/>
              </a:spcBef>
              <a:buFontTx/>
              <a:buChar char="▪"/>
              <a:defRPr sz="1848">
                <a:latin typeface="Times New Roman"/>
                <a:ea typeface="Times New Roman"/>
                <a:cs typeface="Times New Roman"/>
                <a:sym typeface="Times New Roman"/>
              </a:defRPr>
            </a:pPr>
            <a:r>
              <a:t>All women can safely use spermicides except those who are at high risk for HIV infection or Have HIV infection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457200" y="-25"/>
            <a:ext cx="8229600" cy="836738"/>
          </a:xfrm>
          <a:prstGeom prst="rect">
            <a:avLst/>
          </a:prstGeom>
        </p:spPr>
        <p:txBody>
          <a:bodyPr/>
          <a:lstStyle>
            <a:lvl1pPr>
              <a:defRPr>
                <a:solidFill>
                  <a:srgbClr val="FF0000"/>
                </a:solidFill>
                <a:latin typeface="Times New Roman"/>
                <a:ea typeface="Times New Roman"/>
                <a:cs typeface="Times New Roman"/>
                <a:sym typeface="Times New Roman"/>
              </a:defRPr>
            </a:lvl1pPr>
          </a:lstStyle>
          <a:p>
            <a:pPr/>
            <a:r>
              <a:t>Lactational Amenorrhea Method </a:t>
            </a:r>
          </a:p>
        </p:txBody>
      </p:sp>
      <p:sp>
        <p:nvSpPr>
          <p:cNvPr id="153" name="Content Placeholder 2"/>
          <p:cNvSpPr txBox="1"/>
          <p:nvPr>
            <p:ph type="body" idx="1"/>
          </p:nvPr>
        </p:nvSpPr>
        <p:spPr>
          <a:xfrm>
            <a:off x="457200" y="980727"/>
            <a:ext cx="8229600" cy="4697343"/>
          </a:xfrm>
          <a:prstGeom prst="rect">
            <a:avLst/>
          </a:prstGeom>
        </p:spPr>
        <p:txBody>
          <a:bodyPr/>
          <a:lstStyle/>
          <a:p>
            <a:pPr marL="0" indent="0" defTabSz="832104">
              <a:spcBef>
                <a:spcPts val="500"/>
              </a:spcBef>
              <a:buSzTx/>
              <a:buNone/>
              <a:defRPr sz="2093">
                <a:latin typeface="Times New Roman"/>
                <a:ea typeface="Times New Roman"/>
                <a:cs typeface="Times New Roman"/>
                <a:sym typeface="Times New Roman"/>
              </a:defRPr>
            </a:pPr>
            <a:r>
              <a:t> The LAM requires 3 conditions to be fullfilled.   </a:t>
            </a:r>
          </a:p>
          <a:p>
            <a:pPr marL="209850" indent="-209850" defTabSz="832104">
              <a:spcBef>
                <a:spcPts val="500"/>
              </a:spcBef>
              <a:buFontTx/>
              <a:defRPr sz="2093">
                <a:latin typeface="Times New Roman"/>
                <a:ea typeface="Times New Roman"/>
                <a:cs typeface="Times New Roman"/>
                <a:sym typeface="Times New Roman"/>
              </a:defRPr>
            </a:pPr>
            <a:r>
              <a:t>The mother’s monthly bleeding has not returned. </a:t>
            </a:r>
          </a:p>
          <a:p>
            <a:pPr marL="209850" indent="-209850" defTabSz="832104">
              <a:spcBef>
                <a:spcPts val="500"/>
              </a:spcBef>
              <a:buFontTx/>
              <a:defRPr sz="2093">
                <a:latin typeface="Times New Roman"/>
                <a:ea typeface="Times New Roman"/>
                <a:cs typeface="Times New Roman"/>
                <a:sym typeface="Times New Roman"/>
              </a:defRPr>
            </a:pPr>
            <a:r>
              <a:t>The baby is fully or nearly fully breastfed and is fed often, day  and night. </a:t>
            </a:r>
          </a:p>
          <a:p>
            <a:pPr marL="209850" indent="-209850" defTabSz="832104">
              <a:spcBef>
                <a:spcPts val="500"/>
              </a:spcBef>
              <a:buFontTx/>
              <a:defRPr sz="2093">
                <a:latin typeface="Times New Roman"/>
                <a:ea typeface="Times New Roman"/>
                <a:cs typeface="Times New Roman"/>
                <a:sym typeface="Times New Roman"/>
              </a:defRPr>
            </a:pPr>
            <a:r>
              <a:t>The baby is less than 6 months old.</a:t>
            </a:r>
          </a:p>
          <a:p>
            <a:pPr marL="416052" indent="-416052" defTabSz="832104">
              <a:spcBef>
                <a:spcPts val="400"/>
              </a:spcBef>
              <a:buSzTx/>
              <a:buNone/>
              <a:defRPr sz="2093">
                <a:solidFill>
                  <a:srgbClr val="FF0000"/>
                </a:solidFill>
                <a:latin typeface="Times New Roman"/>
                <a:ea typeface="Times New Roman"/>
                <a:cs typeface="Times New Roman"/>
                <a:sym typeface="Times New Roman"/>
              </a:defRPr>
            </a:pPr>
            <a:r>
              <a:t> </a:t>
            </a:r>
          </a:p>
          <a:p>
            <a:pPr marL="416052" indent="-416052" defTabSz="832104">
              <a:spcBef>
                <a:spcPts val="400"/>
              </a:spcBef>
              <a:buSzTx/>
              <a:buNone/>
              <a:defRPr sz="2093">
                <a:solidFill>
                  <a:srgbClr val="FF0000"/>
                </a:solidFill>
                <a:latin typeface="Times New Roman"/>
                <a:ea typeface="Times New Roman"/>
                <a:cs typeface="Times New Roman"/>
                <a:sym typeface="Times New Roman"/>
              </a:defRPr>
            </a:pPr>
            <a:r>
              <a:t>“Fully breastfeeding” </a:t>
            </a:r>
            <a:r>
              <a:rPr>
                <a:solidFill>
                  <a:srgbClr val="000000"/>
                </a:solidFill>
              </a:rPr>
              <a:t>includes both exclusive breastfeeding (the infant  receives no other liquid or food, not even water, in addition to breast milk) and almost-exclusive breastfeeding (the infant receives vitamins, water, juice, or other nutrients once in a while in addition to breast milk). </a:t>
            </a:r>
          </a:p>
          <a:p>
            <a:pPr marL="416052" indent="-416052" defTabSz="832104">
              <a:spcBef>
                <a:spcPts val="400"/>
              </a:spcBef>
              <a:buSzTx/>
              <a:buNone/>
              <a:defRPr sz="2093">
                <a:solidFill>
                  <a:srgbClr val="FF0000"/>
                </a:solidFill>
                <a:latin typeface="Times New Roman"/>
                <a:ea typeface="Times New Roman"/>
                <a:cs typeface="Times New Roman"/>
                <a:sym typeface="Times New Roman"/>
              </a:defRPr>
            </a:pPr>
            <a:r>
              <a:t>“Nearly fully breastfeeding” </a:t>
            </a:r>
            <a:r>
              <a:rPr>
                <a:solidFill>
                  <a:srgbClr val="000000"/>
                </a:solidFill>
              </a:rPr>
              <a:t>means that the infant receives some liquid or food in addition to breast milk, but the majority of feedings (more than three-fourths of all feeds) are breast milk.</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3"/>
          <p:cNvSpPr txBox="1"/>
          <p:nvPr>
            <p:ph type="title"/>
          </p:nvPr>
        </p:nvSpPr>
        <p:spPr>
          <a:xfrm>
            <a:off x="415983" y="427628"/>
            <a:ext cx="7772401" cy="724897"/>
          </a:xfrm>
          <a:prstGeom prst="rect">
            <a:avLst/>
          </a:prstGeom>
        </p:spPr>
        <p:txBody>
          <a:bodyPr/>
          <a:lstStyle>
            <a:lvl1pPr defTabSz="886968">
              <a:defRPr sz="3880"/>
            </a:lvl1pPr>
          </a:lstStyle>
          <a:p>
            <a:pPr/>
            <a:r>
              <a:t>      HORMONAL CONTRACEPTIVES</a:t>
            </a:r>
          </a:p>
        </p:txBody>
      </p:sp>
      <p:sp>
        <p:nvSpPr>
          <p:cNvPr id="156" name="Text Placeholder 4"/>
          <p:cNvSpPr txBox="1"/>
          <p:nvPr>
            <p:ph type="body" sz="half" idx="1"/>
          </p:nvPr>
        </p:nvSpPr>
        <p:spPr>
          <a:xfrm>
            <a:off x="685800" y="1504978"/>
            <a:ext cx="3209347" cy="4186285"/>
          </a:xfrm>
          <a:prstGeom prst="rect">
            <a:avLst/>
          </a:prstGeom>
        </p:spPr>
        <p:txBody>
          <a:bodyPr/>
          <a:lstStyle/>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Combines oral contraceptives</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Progestin only pills</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Emergency contraceptive pills </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Progestin-only injectables</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Monthly injectables</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Combined patch </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Combined vaginal ring            </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Progesterone-releasing vaginal ring                 </a:t>
            </a:r>
          </a:p>
          <a:p>
            <a:pPr marL="352043" indent="-352043" defTabSz="704087">
              <a:buSzPct val="100000"/>
              <a:buAutoNum type="arabicPeriod" startAt="1"/>
              <a:defRPr sz="1848">
                <a:solidFill>
                  <a:srgbClr val="1F497D"/>
                </a:solidFill>
                <a:latin typeface="Times New Roman"/>
                <a:ea typeface="Times New Roman"/>
                <a:cs typeface="Times New Roman"/>
                <a:sym typeface="Times New Roman"/>
              </a:defRPr>
            </a:pPr>
            <a:r>
              <a:t>Implants</a:t>
            </a:r>
          </a:p>
        </p:txBody>
      </p:sp>
      <p:sp>
        <p:nvSpPr>
          <p:cNvPr id="157" name="Composition- Either estrogen and progesterone or only progesterone…"/>
          <p:cNvSpPr txBox="1"/>
          <p:nvPr/>
        </p:nvSpPr>
        <p:spPr>
          <a:xfrm>
            <a:off x="4501249" y="1950991"/>
            <a:ext cx="3804513" cy="32942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defRPr sz="2000">
                <a:latin typeface="Times New Roman"/>
                <a:ea typeface="Times New Roman"/>
                <a:cs typeface="Times New Roman"/>
                <a:sym typeface="Times New Roman"/>
              </a:defRPr>
            </a:pPr>
            <a:r>
              <a:rPr b="1"/>
              <a:t>Composition</a:t>
            </a:r>
            <a:r>
              <a:t>- Either estrogen and progesterone or only progesterone</a:t>
            </a:r>
          </a:p>
          <a:p>
            <a:pPr>
              <a:spcBef>
                <a:spcPts val="500"/>
              </a:spcBef>
              <a:buFont typeface="Arial"/>
              <a:defRPr b="1" sz="2000">
                <a:latin typeface="Times New Roman"/>
                <a:ea typeface="Times New Roman"/>
                <a:cs typeface="Times New Roman"/>
                <a:sym typeface="Times New Roman"/>
              </a:defRPr>
            </a:pPr>
            <a:r>
              <a:t>Mechanism of Action-</a:t>
            </a:r>
          </a:p>
          <a:p>
            <a:pPr marL="342900" indent="-342900">
              <a:spcBef>
                <a:spcPts val="500"/>
              </a:spcBef>
              <a:buFont typeface="Arial"/>
              <a:defRPr sz="2000">
                <a:latin typeface="Times New Roman"/>
                <a:ea typeface="Times New Roman"/>
                <a:cs typeface="Times New Roman"/>
                <a:sym typeface="Times New Roman"/>
              </a:defRPr>
            </a:pPr>
            <a:r>
              <a:t>Estrogen - prevents ovulation.</a:t>
            </a:r>
          </a:p>
          <a:p>
            <a:pPr marL="342900" indent="-342900">
              <a:spcBef>
                <a:spcPts val="500"/>
              </a:spcBef>
              <a:buFont typeface="Arial"/>
              <a:defRPr sz="2000">
                <a:latin typeface="Times New Roman"/>
                <a:ea typeface="Times New Roman"/>
                <a:cs typeface="Times New Roman"/>
                <a:sym typeface="Times New Roman"/>
              </a:defRPr>
            </a:pPr>
            <a:r>
              <a:t>Progesterone- thickening of cervical mucus (reduces sperm motility) and thinning of endometrial lining (unfavourable for implantation)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ntent Placeholder 4"/>
          <p:cNvSpPr txBox="1"/>
          <p:nvPr>
            <p:ph type="body" sz="half" idx="1"/>
          </p:nvPr>
        </p:nvSpPr>
        <p:spPr>
          <a:xfrm>
            <a:off x="430873" y="1163271"/>
            <a:ext cx="4038601" cy="4802193"/>
          </a:xfrm>
          <a:prstGeom prst="rect">
            <a:avLst/>
          </a:prstGeom>
        </p:spPr>
        <p:txBody>
          <a:bodyPr/>
          <a:lstStyle/>
          <a:p>
            <a:pPr>
              <a:lnSpc>
                <a:spcPct val="80000"/>
              </a:lnSpc>
              <a:spcBef>
                <a:spcPts val="500"/>
              </a:spcBef>
              <a:buSzTx/>
              <a:buNone/>
              <a:defRPr sz="1600">
                <a:latin typeface="Times New Roman"/>
                <a:ea typeface="Times New Roman"/>
                <a:cs typeface="Times New Roman"/>
                <a:sym typeface="Times New Roman"/>
              </a:defRPr>
            </a:pPr>
            <a:r>
              <a:t>	 </a:t>
            </a:r>
            <a:r>
              <a:rPr b="1"/>
              <a:t>Health Benefits </a:t>
            </a:r>
          </a:p>
          <a:p>
            <a:pPr>
              <a:lnSpc>
                <a:spcPct val="80000"/>
              </a:lnSpc>
              <a:spcBef>
                <a:spcPts val="400"/>
              </a:spcBef>
              <a:buSzTx/>
              <a:buNone/>
              <a:defRPr b="1" sz="1600">
                <a:latin typeface="Times New Roman"/>
                <a:ea typeface="Times New Roman"/>
                <a:cs typeface="Times New Roman"/>
                <a:sym typeface="Times New Roman"/>
              </a:defRPr>
            </a:pPr>
            <a:r>
              <a:t>Help protect against:</a:t>
            </a:r>
          </a:p>
          <a:p>
            <a:pPr marL="342900" indent="-342900">
              <a:lnSpc>
                <a:spcPct val="80000"/>
              </a:lnSpc>
              <a:spcBef>
                <a:spcPts val="400"/>
              </a:spcBef>
              <a:buFontTx/>
              <a:buChar char="▪"/>
              <a:defRPr sz="1600"/>
            </a:pPr>
            <a:r>
              <a:t>Risks of pregnancy  </a:t>
            </a:r>
          </a:p>
          <a:p>
            <a:pPr marL="342900" indent="-342900">
              <a:lnSpc>
                <a:spcPct val="80000"/>
              </a:lnSpc>
              <a:spcBef>
                <a:spcPts val="400"/>
              </a:spcBef>
              <a:buFontTx/>
              <a:buChar char="▪"/>
              <a:defRPr sz="1600"/>
            </a:pPr>
            <a:r>
              <a:t>Endometrial cancer </a:t>
            </a:r>
          </a:p>
          <a:p>
            <a:pPr marL="342900" indent="-342900">
              <a:lnSpc>
                <a:spcPct val="80000"/>
              </a:lnSpc>
              <a:spcBef>
                <a:spcPts val="400"/>
              </a:spcBef>
              <a:buFontTx/>
              <a:buChar char="▪"/>
              <a:defRPr sz="1600"/>
            </a:pPr>
            <a:r>
              <a:t>Cancer of the ovary </a:t>
            </a:r>
          </a:p>
          <a:p>
            <a:pPr marL="342900" indent="-342900">
              <a:lnSpc>
                <a:spcPct val="80000"/>
              </a:lnSpc>
              <a:spcBef>
                <a:spcPts val="400"/>
              </a:spcBef>
              <a:buFontTx/>
              <a:buChar char="▪"/>
              <a:defRPr sz="1600"/>
            </a:pPr>
            <a:r>
              <a:t>Symptomatic pelvic inﬂammatory  disease </a:t>
            </a:r>
          </a:p>
          <a:p>
            <a:pPr>
              <a:lnSpc>
                <a:spcPct val="80000"/>
              </a:lnSpc>
              <a:spcBef>
                <a:spcPts val="400"/>
              </a:spcBef>
              <a:buSzTx/>
              <a:buNone/>
              <a:defRPr b="1" sz="1600">
                <a:latin typeface="Times New Roman"/>
                <a:ea typeface="Times New Roman"/>
                <a:cs typeface="Times New Roman"/>
                <a:sym typeface="Times New Roman"/>
              </a:defRPr>
            </a:pPr>
            <a:r>
              <a:t>May help protect against: </a:t>
            </a:r>
          </a:p>
          <a:p>
            <a:pPr marL="342900" indent="-342900">
              <a:lnSpc>
                <a:spcPct val="80000"/>
              </a:lnSpc>
              <a:spcBef>
                <a:spcPts val="400"/>
              </a:spcBef>
              <a:buFontTx/>
              <a:buChar char="▪"/>
              <a:defRPr sz="1600"/>
            </a:pPr>
            <a:r>
              <a:t>Ovarian cysts </a:t>
            </a:r>
          </a:p>
          <a:p>
            <a:pPr marL="342900" indent="-342900">
              <a:lnSpc>
                <a:spcPct val="80000"/>
              </a:lnSpc>
              <a:spcBef>
                <a:spcPts val="400"/>
              </a:spcBef>
              <a:buFontTx/>
              <a:buChar char="▪"/>
              <a:defRPr sz="1600"/>
            </a:pPr>
            <a:r>
              <a:t>Iron-deficiency anemia </a:t>
            </a:r>
          </a:p>
          <a:p>
            <a:pPr>
              <a:lnSpc>
                <a:spcPct val="80000"/>
              </a:lnSpc>
              <a:spcBef>
                <a:spcPts val="400"/>
              </a:spcBef>
              <a:buSzTx/>
              <a:buNone/>
              <a:defRPr b="1" sz="1600">
                <a:latin typeface="Times New Roman"/>
                <a:ea typeface="Times New Roman"/>
                <a:cs typeface="Times New Roman"/>
                <a:sym typeface="Times New Roman"/>
              </a:defRPr>
            </a:pPr>
            <a:r>
              <a:t>Reduce:</a:t>
            </a:r>
          </a:p>
          <a:p>
            <a:pPr marL="342900" indent="-342900">
              <a:lnSpc>
                <a:spcPct val="80000"/>
              </a:lnSpc>
              <a:spcBef>
                <a:spcPts val="400"/>
              </a:spcBef>
              <a:buFontTx/>
              <a:buChar char="▪"/>
              <a:defRPr sz="1600">
                <a:latin typeface="Times New Roman"/>
                <a:ea typeface="Times New Roman"/>
                <a:cs typeface="Times New Roman"/>
                <a:sym typeface="Times New Roman"/>
              </a:defRPr>
            </a:pPr>
            <a:r>
              <a:t>Menstrual cramps </a:t>
            </a:r>
          </a:p>
          <a:p>
            <a:pPr marL="342900" indent="-342900">
              <a:lnSpc>
                <a:spcPct val="80000"/>
              </a:lnSpc>
              <a:spcBef>
                <a:spcPts val="400"/>
              </a:spcBef>
              <a:buFontTx/>
              <a:buChar char="▪"/>
              <a:defRPr sz="1600">
                <a:latin typeface="Times New Roman"/>
                <a:ea typeface="Times New Roman"/>
                <a:cs typeface="Times New Roman"/>
                <a:sym typeface="Times New Roman"/>
              </a:defRPr>
            </a:pPr>
            <a:r>
              <a:t>Menstrual bleeding problems </a:t>
            </a:r>
          </a:p>
          <a:p>
            <a:pPr marL="342900" indent="-342900">
              <a:lnSpc>
                <a:spcPct val="80000"/>
              </a:lnSpc>
              <a:spcBef>
                <a:spcPts val="400"/>
              </a:spcBef>
              <a:buFontTx/>
              <a:buChar char="▪"/>
              <a:defRPr sz="1600">
                <a:latin typeface="Times New Roman"/>
                <a:ea typeface="Times New Roman"/>
                <a:cs typeface="Times New Roman"/>
                <a:sym typeface="Times New Roman"/>
              </a:defRPr>
            </a:pPr>
            <a:r>
              <a:t>Ovulation pain </a:t>
            </a:r>
          </a:p>
          <a:p>
            <a:pPr marL="342900" indent="-342900">
              <a:lnSpc>
                <a:spcPct val="80000"/>
              </a:lnSpc>
              <a:spcBef>
                <a:spcPts val="400"/>
              </a:spcBef>
              <a:buFontTx/>
              <a:buChar char="▪"/>
              <a:defRPr sz="1600">
                <a:latin typeface="Times New Roman"/>
                <a:ea typeface="Times New Roman"/>
                <a:cs typeface="Times New Roman"/>
                <a:sym typeface="Times New Roman"/>
              </a:defRPr>
            </a:pPr>
            <a:r>
              <a:t>Excess hair on face or body </a:t>
            </a:r>
          </a:p>
          <a:p>
            <a:pPr marL="342900" indent="-342900">
              <a:lnSpc>
                <a:spcPct val="80000"/>
              </a:lnSpc>
              <a:spcBef>
                <a:spcPts val="400"/>
              </a:spcBef>
              <a:buFontTx/>
              <a:buChar char="▪"/>
              <a:defRPr sz="1600">
                <a:latin typeface="Times New Roman"/>
                <a:ea typeface="Times New Roman"/>
                <a:cs typeface="Times New Roman"/>
                <a:sym typeface="Times New Roman"/>
              </a:defRPr>
            </a:pPr>
            <a:r>
              <a:t>Symptoms of polycystic ovarian  syndrome (irregular bleeding,  acne, excess hair on face or body) </a:t>
            </a:r>
          </a:p>
          <a:p>
            <a:pPr marL="342900" indent="-342900">
              <a:lnSpc>
                <a:spcPct val="80000"/>
              </a:lnSpc>
              <a:spcBef>
                <a:spcPts val="400"/>
              </a:spcBef>
              <a:buFontTx/>
              <a:buChar char="▪"/>
              <a:defRPr sz="1600">
                <a:latin typeface="Times New Roman"/>
                <a:ea typeface="Times New Roman"/>
                <a:cs typeface="Times New Roman"/>
                <a:sym typeface="Times New Roman"/>
              </a:defRPr>
            </a:pPr>
            <a:r>
              <a:t>Symptoms of endometriosis (pelvic pain, irregular bleeding) </a:t>
            </a:r>
          </a:p>
        </p:txBody>
      </p:sp>
      <p:sp>
        <p:nvSpPr>
          <p:cNvPr id="160" name="Content Placeholder 5"/>
          <p:cNvSpPr txBox="1"/>
          <p:nvPr/>
        </p:nvSpPr>
        <p:spPr>
          <a:xfrm>
            <a:off x="4709628" y="1093067"/>
            <a:ext cx="4038601" cy="218056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500"/>
              </a:spcBef>
              <a:defRPr sz="1600">
                <a:latin typeface="Times New Roman"/>
                <a:ea typeface="Times New Roman"/>
                <a:cs typeface="Times New Roman"/>
                <a:sym typeface="Times New Roman"/>
              </a:defRPr>
            </a:pPr>
            <a:r>
              <a:t>	 </a:t>
            </a:r>
            <a:r>
              <a:rPr b="1"/>
              <a:t>Health Risks</a:t>
            </a:r>
            <a:endParaRPr b="1"/>
          </a:p>
          <a:p>
            <a:pPr marL="342900" indent="-342900">
              <a:lnSpc>
                <a:spcPct val="80000"/>
              </a:lnSpc>
              <a:spcBef>
                <a:spcPts val="400"/>
              </a:spcBef>
              <a:defRPr b="1" sz="1600">
                <a:latin typeface="Times New Roman"/>
                <a:ea typeface="Times New Roman"/>
                <a:cs typeface="Times New Roman"/>
                <a:sym typeface="Times New Roman"/>
              </a:defRPr>
            </a:pPr>
            <a:r>
              <a:t>Very rare:</a:t>
            </a:r>
          </a:p>
          <a:p>
            <a:pPr marL="342900" indent="-342900">
              <a:lnSpc>
                <a:spcPct val="80000"/>
              </a:lnSpc>
              <a:spcBef>
                <a:spcPts val="400"/>
              </a:spcBef>
              <a:buSzPct val="100000"/>
              <a:buChar char="▪"/>
              <a:defRPr sz="1600">
                <a:latin typeface="Times New Roman"/>
                <a:ea typeface="Times New Roman"/>
                <a:cs typeface="Times New Roman"/>
                <a:sym typeface="Times New Roman"/>
              </a:defRPr>
            </a:pPr>
            <a:r>
              <a:t>Blood clot in deep veins of legs  or lungs (deep vein thrombosis  or pulmonary embolism) </a:t>
            </a:r>
          </a:p>
          <a:p>
            <a:pPr marL="342900" indent="-342900">
              <a:lnSpc>
                <a:spcPct val="80000"/>
              </a:lnSpc>
              <a:spcBef>
                <a:spcPts val="400"/>
              </a:spcBef>
              <a:defRPr b="1" sz="1600">
                <a:latin typeface="Times New Roman"/>
                <a:ea typeface="Times New Roman"/>
                <a:cs typeface="Times New Roman"/>
                <a:sym typeface="Times New Roman"/>
              </a:defRPr>
            </a:pPr>
            <a:r>
              <a:t>Extremely rare: </a:t>
            </a:r>
          </a:p>
          <a:p>
            <a:pPr marL="342900" indent="-342900">
              <a:lnSpc>
                <a:spcPct val="80000"/>
              </a:lnSpc>
              <a:spcBef>
                <a:spcPts val="400"/>
              </a:spcBef>
              <a:buSzPct val="100000"/>
              <a:buChar char="▪"/>
              <a:defRPr sz="1600">
                <a:latin typeface="Times New Roman"/>
                <a:ea typeface="Times New Roman"/>
                <a:cs typeface="Times New Roman"/>
                <a:sym typeface="Times New Roman"/>
              </a:defRPr>
            </a:pPr>
            <a:r>
              <a:t>Stroke </a:t>
            </a:r>
          </a:p>
          <a:p>
            <a:pPr marL="342900" indent="-342900">
              <a:lnSpc>
                <a:spcPct val="80000"/>
              </a:lnSpc>
              <a:spcBef>
                <a:spcPts val="400"/>
              </a:spcBef>
              <a:buSzPct val="100000"/>
              <a:buChar char="▪"/>
              <a:defRPr sz="1600">
                <a:latin typeface="Times New Roman"/>
                <a:ea typeface="Times New Roman"/>
                <a:cs typeface="Times New Roman"/>
                <a:sym typeface="Times New Roman"/>
              </a:defRPr>
            </a:pPr>
            <a:r>
              <a:t>Heart attack</a:t>
            </a:r>
          </a:p>
        </p:txBody>
      </p:sp>
      <p:sp>
        <p:nvSpPr>
          <p:cNvPr id="161" name="Combined Oral  Contraceptives"/>
          <p:cNvSpPr txBox="1"/>
          <p:nvPr>
            <p:ph type="title"/>
          </p:nvPr>
        </p:nvSpPr>
        <p:spPr>
          <a:xfrm>
            <a:off x="457200" y="274638"/>
            <a:ext cx="8229600" cy="543255"/>
          </a:xfrm>
          <a:prstGeom prst="rect">
            <a:avLst/>
          </a:prstGeom>
        </p:spPr>
        <p:txBody>
          <a:bodyPr/>
          <a:lstStyle>
            <a:lvl1pPr defTabSz="685800">
              <a:defRPr sz="3300">
                <a:solidFill>
                  <a:srgbClr val="FF0000"/>
                </a:solidFill>
                <a:latin typeface="Times New Roman"/>
                <a:ea typeface="Times New Roman"/>
                <a:cs typeface="Times New Roman"/>
                <a:sym typeface="Times New Roman"/>
              </a:defRPr>
            </a:lvl1pPr>
          </a:lstStyle>
          <a:p>
            <a:pPr/>
            <a:r>
              <a:t>Combined Oral  Contraceptives </a:t>
            </a:r>
          </a:p>
        </p:txBody>
      </p:sp>
      <p:pic>
        <p:nvPicPr>
          <p:cNvPr id="162" name="Picture 3" descr="Picture 3"/>
          <p:cNvPicPr>
            <a:picLocks noChangeAspect="1"/>
          </p:cNvPicPr>
          <p:nvPr/>
        </p:nvPicPr>
        <p:blipFill>
          <a:blip r:embed="rId2">
            <a:extLst/>
          </a:blip>
          <a:stretch>
            <a:fillRect/>
          </a:stretch>
        </p:blipFill>
        <p:spPr>
          <a:xfrm>
            <a:off x="5203638" y="2943304"/>
            <a:ext cx="3277326" cy="1956609"/>
          </a:xfrm>
          <a:prstGeom prst="rect">
            <a:avLst/>
          </a:prstGeom>
          <a:ln w="12700">
            <a:miter lim="400000"/>
          </a:ln>
        </p:spPr>
      </p:pic>
      <p:pic>
        <p:nvPicPr>
          <p:cNvPr id="163" name="Picture 2" descr="Picture 2"/>
          <p:cNvPicPr>
            <a:picLocks noChangeAspect="1"/>
          </p:cNvPicPr>
          <p:nvPr/>
        </p:nvPicPr>
        <p:blipFill>
          <a:blip r:embed="rId3">
            <a:extLst/>
          </a:blip>
          <a:stretch>
            <a:fillRect/>
          </a:stretch>
        </p:blipFill>
        <p:spPr>
          <a:xfrm>
            <a:off x="4966942" y="4893957"/>
            <a:ext cx="3750718" cy="16707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ontent Placeholder 2"/>
          <p:cNvSpPr txBox="1"/>
          <p:nvPr>
            <p:ph type="body" sz="quarter" idx="1"/>
          </p:nvPr>
        </p:nvSpPr>
        <p:spPr>
          <a:xfrm>
            <a:off x="5033107" y="1848290"/>
            <a:ext cx="3761193" cy="1869635"/>
          </a:xfrm>
          <a:prstGeom prst="rect">
            <a:avLst/>
          </a:prstGeom>
        </p:spPr>
        <p:txBody>
          <a:bodyPr/>
          <a:lstStyle/>
          <a:p>
            <a:pPr marL="0" indent="0" defTabSz="594359">
              <a:spcBef>
                <a:spcPts val="300"/>
              </a:spcBef>
              <a:buSzTx/>
              <a:buNone/>
              <a:defRPr b="1" sz="1560">
                <a:latin typeface="Times New Roman"/>
                <a:ea typeface="Times New Roman"/>
                <a:cs typeface="Times New Roman"/>
                <a:sym typeface="Times New Roman"/>
              </a:defRPr>
            </a:pPr>
            <a:r>
              <a:t>Pearl index- </a:t>
            </a:r>
          </a:p>
          <a:p>
            <a:pPr marL="222884" indent="-222884" defTabSz="594359">
              <a:spcBef>
                <a:spcPts val="300"/>
              </a:spcBef>
              <a:buSzTx/>
              <a:buNone/>
              <a:defRPr sz="1560">
                <a:latin typeface="Times New Roman"/>
                <a:ea typeface="Times New Roman"/>
                <a:cs typeface="Times New Roman"/>
                <a:sym typeface="Times New Roman"/>
              </a:defRPr>
            </a:pPr>
            <a:r>
              <a:t>Perfect use- 0. 3pregnancy/ HWY</a:t>
            </a:r>
          </a:p>
          <a:p>
            <a:pPr marL="222884" indent="-222884" defTabSz="594359">
              <a:spcBef>
                <a:spcPts val="300"/>
              </a:spcBef>
              <a:buSzTx/>
              <a:buNone/>
              <a:defRPr sz="1560">
                <a:latin typeface="Times New Roman"/>
                <a:ea typeface="Times New Roman"/>
                <a:cs typeface="Times New Roman"/>
                <a:sym typeface="Times New Roman"/>
              </a:defRPr>
            </a:pPr>
            <a:r>
              <a:t>Typical use- 8 pregnancy/HWY</a:t>
            </a:r>
          </a:p>
          <a:p>
            <a:pPr marL="222884" indent="-222884" defTabSz="594359">
              <a:spcBef>
                <a:spcPts val="300"/>
              </a:spcBef>
              <a:defRPr sz="1560">
                <a:latin typeface="Times New Roman"/>
                <a:ea typeface="Times New Roman"/>
                <a:cs typeface="Times New Roman"/>
                <a:sym typeface="Times New Roman"/>
              </a:defRPr>
            </a:pPr>
            <a:r>
              <a:t>No delay in return of fertility after COCs are stopped.</a:t>
            </a:r>
          </a:p>
          <a:p>
            <a:pPr marL="222884" indent="-222884" defTabSz="594359">
              <a:spcBef>
                <a:spcPts val="300"/>
              </a:spcBef>
              <a:defRPr sz="1560">
                <a:latin typeface="Times New Roman"/>
                <a:ea typeface="Times New Roman"/>
                <a:cs typeface="Times New Roman"/>
                <a:sym typeface="Times New Roman"/>
              </a:defRPr>
            </a:pPr>
            <a:r>
              <a:t>No protection against sexually transmitted infections (STIs).</a:t>
            </a:r>
          </a:p>
        </p:txBody>
      </p:sp>
      <p:graphicFrame>
        <p:nvGraphicFramePr>
          <p:cNvPr id="166" name="Table 4"/>
          <p:cNvGraphicFramePr/>
          <p:nvPr/>
        </p:nvGraphicFramePr>
        <p:xfrm>
          <a:off x="666149" y="1347020"/>
          <a:ext cx="8228071" cy="188233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7685"/>
              </a:tblGrid>
              <a:tr h="1869633">
                <a:tc>
                  <a:txBody>
                    <a:bodyPr/>
                    <a:lstStyle/>
                    <a:p>
                      <a:pPr algn="l">
                        <a:defRPr sz="1800">
                          <a:solidFill>
                            <a:srgbClr val="FFFFFF"/>
                          </a:solidFill>
                          <a:latin typeface="Times New Roman"/>
                          <a:ea typeface="Times New Roman"/>
                          <a:cs typeface="Times New Roman"/>
                          <a:sym typeface="Times New Roman"/>
                        </a:defRPr>
                      </a:pPr>
                      <a:r>
                        <a:t> </a:t>
                      </a:r>
                      <a:r>
                        <a:rPr b="1">
                          <a:solidFill>
                            <a:srgbClr val="000000"/>
                          </a:solidFill>
                        </a:rPr>
                        <a:t>28-pill packs</a:t>
                      </a:r>
                      <a:r>
                        <a:rPr>
                          <a:solidFill>
                            <a:srgbClr val="000000"/>
                          </a:solidFill>
                        </a:rPr>
                        <a:t>: Start from D1 of cycle. Start the next pack the very next day</a:t>
                      </a:r>
                      <a:endParaRPr>
                        <a:solidFill>
                          <a:srgbClr val="000000"/>
                        </a:solidFill>
                      </a:endParaRPr>
                    </a:p>
                    <a:p>
                      <a:pPr algn="l">
                        <a:defRPr sz="1800">
                          <a:solidFill>
                            <a:srgbClr val="FFFFFF"/>
                          </a:solidFill>
                          <a:latin typeface="Times New Roman"/>
                          <a:ea typeface="Times New Roman"/>
                          <a:cs typeface="Times New Roman"/>
                          <a:sym typeface="Times New Roman"/>
                        </a:defRPr>
                      </a:pPr>
                      <a:r>
                        <a:rPr>
                          <a:solidFill>
                            <a:srgbClr val="000000"/>
                          </a:solidFill>
                        </a:rPr>
                        <a:t>If started after 5 days of start of bleeding , will need a backup method for 7days </a:t>
                      </a:r>
                      <a:endParaRPr>
                        <a:solidFill>
                          <a:srgbClr val="000000"/>
                        </a:solidFill>
                      </a:endParaRPr>
                    </a:p>
                    <a:p>
                      <a:pPr algn="l">
                        <a:defRPr sz="1800">
                          <a:solidFill>
                            <a:srgbClr val="FFFFFF"/>
                          </a:solidFill>
                          <a:latin typeface="Times New Roman"/>
                          <a:ea typeface="Times New Roman"/>
                          <a:cs typeface="Times New Roman"/>
                          <a:sym typeface="Times New Roman"/>
                        </a:defRPr>
                      </a:pPr>
                      <a:r>
                        <a:rPr b="1">
                          <a:solidFill>
                            <a:srgbClr val="000000"/>
                          </a:solidFill>
                        </a:rPr>
                        <a:t>Post abortal</a:t>
                      </a:r>
                      <a:r>
                        <a:rPr>
                          <a:solidFill>
                            <a:srgbClr val="000000"/>
                          </a:solidFill>
                        </a:rPr>
                        <a:t> - start soon after</a:t>
                      </a:r>
                      <a:endParaRPr>
                        <a:solidFill>
                          <a:srgbClr val="000000"/>
                        </a:solidFill>
                      </a:endParaRPr>
                    </a:p>
                    <a:p>
                      <a:pPr algn="l">
                        <a:defRPr sz="1800"/>
                      </a:pPr>
                      <a:r>
                        <a:rPr b="1"/>
                        <a:t>Exclusive breast feeding</a:t>
                      </a:r>
                      <a:r>
                        <a:t> - start after 6 months of childbirth</a:t>
                      </a:r>
                    </a:p>
                    <a:p>
                      <a:pPr algn="l">
                        <a:defRPr sz="1800"/>
                      </a:pPr>
                      <a:r>
                        <a:rPr b="1"/>
                        <a:t>Partial breast feeding</a:t>
                      </a:r>
                      <a:r>
                        <a:t> -After 6weeks of childbirth. If her monthly bleeding has not returned, will need a backup method for the first 7 days of taking pills</a:t>
                      </a:r>
                    </a:p>
                    <a:p>
                      <a:pPr algn="l">
                        <a:defRPr sz="1800"/>
                      </a:pPr>
                      <a:r>
                        <a:rPr b="1"/>
                        <a:t>Not breast feeding</a:t>
                      </a:r>
                      <a:r>
                        <a:t>-Anytime on days 21-28 after giving birth</a:t>
                      </a:r>
                    </a:p>
                  </a:txBody>
                  <a:tcPr marL="45720" marR="45720" marT="45720" marB="45720" anchor="t" anchorCtr="0" horzOverflow="overflow">
                    <a:lnR>
                      <a:solidFill>
                        <a:srgbClr val="46AAC4"/>
                      </a:solidFill>
                    </a:lnR>
                    <a:lnT w="12700">
                      <a:solidFill>
                        <a:srgbClr val="000000"/>
                      </a:solidFill>
                    </a:lnT>
                    <a:lnB w="12700">
                      <a:solidFill>
                        <a:srgbClr val="000000"/>
                      </a:solidFill>
                    </a:lnB>
                  </a:tcPr>
                </a:tc>
              </a:tr>
              <a:tr h="1869633">
                <a:tc>
                  <a:txBody>
                    <a:bodyPr/>
                    <a:lstStyle/>
                    <a:p>
                      <a:pPr algn="l">
                        <a:defRPr sz="1800">
                          <a:latin typeface="Times New Roman"/>
                          <a:ea typeface="Times New Roman"/>
                          <a:cs typeface="Times New Roman"/>
                          <a:sym typeface="Times New Roman"/>
                        </a:defRPr>
                      </a:pPr>
                      <a:r>
                        <a:rPr b="1"/>
                        <a:t>21-pill packs</a:t>
                      </a:r>
                      <a:r>
                        <a:t>:  start on D1 of cycle. After the last pill from one pack, wait 7 days for onset of periods and then take the first pill from the next pack.</a:t>
                      </a:r>
                    </a:p>
                  </a:txBody>
                  <a:tcPr marL="45720" marR="45720" marT="45720" marB="45720" anchor="t" anchorCtr="0" horzOverflow="overflow">
                    <a:lnR>
                      <a:solidFill>
                        <a:srgbClr val="46AAC4"/>
                      </a:solidFill>
                    </a:lnR>
                    <a:lnT w="12700">
                      <a:solidFill>
                        <a:srgbClr val="000000"/>
                      </a:solidFill>
                    </a:lnT>
                    <a:lnB w="12700">
                      <a:solidFill>
                        <a:srgbClr val="000000"/>
                      </a:solidFill>
                    </a:lnB>
                  </a:tcPr>
                </a:tc>
              </a:tr>
            </a:tbl>
          </a:graphicData>
        </a:graphic>
      </p:graphicFrame>
      <p:sp>
        <p:nvSpPr>
          <p:cNvPr id="167" name="How to Use"/>
          <p:cNvSpPr txBox="1"/>
          <p:nvPr>
            <p:ph type="title"/>
          </p:nvPr>
        </p:nvSpPr>
        <p:spPr>
          <a:xfrm>
            <a:off x="457200" y="309789"/>
            <a:ext cx="8229600" cy="596251"/>
          </a:xfrm>
          <a:prstGeom prst="rect">
            <a:avLst/>
          </a:prstGeom>
        </p:spPr>
        <p:txBody>
          <a:bodyPr/>
          <a:lstStyle/>
          <a:p>
            <a:pPr defTabSz="713231">
              <a:defRPr sz="3432"/>
            </a:pPr>
            <a:r>
              <a:t> </a:t>
            </a:r>
            <a:r>
              <a:rPr b="1" sz="2496">
                <a:latin typeface="Times New Roman"/>
                <a:ea typeface="Times New Roman"/>
                <a:cs typeface="Times New Roman"/>
                <a:sym typeface="Times New Roman"/>
              </a:rPr>
              <a:t>How to Use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Content Placeholder 2"/>
          <p:cNvSpPr txBox="1"/>
          <p:nvPr>
            <p:ph type="body" idx="1"/>
          </p:nvPr>
        </p:nvSpPr>
        <p:spPr>
          <a:xfrm>
            <a:off x="457200" y="-25393"/>
            <a:ext cx="8229600" cy="4525963"/>
          </a:xfrm>
          <a:prstGeom prst="rect">
            <a:avLst/>
          </a:prstGeom>
        </p:spPr>
        <p:txBody>
          <a:bodyPr/>
          <a:lstStyle>
            <a:lvl1pPr marL="0" indent="0">
              <a:spcBef>
                <a:spcPts val="500"/>
              </a:spcBef>
              <a:buSzTx/>
              <a:buNone/>
              <a:defRPr b="1" sz="2400">
                <a:latin typeface="Times New Roman"/>
                <a:ea typeface="Times New Roman"/>
                <a:cs typeface="Times New Roman"/>
                <a:sym typeface="Times New Roman"/>
              </a:defRPr>
            </a:lvl1pPr>
          </a:lstStyle>
          <a:p>
            <a:pPr/>
            <a:r>
              <a:t> If a  woman misses one or more pills:-</a:t>
            </a:r>
          </a:p>
        </p:txBody>
      </p:sp>
      <p:graphicFrame>
        <p:nvGraphicFramePr>
          <p:cNvPr id="170" name="Table 3"/>
          <p:cNvGraphicFramePr/>
          <p:nvPr/>
        </p:nvGraphicFramePr>
        <p:xfrm>
          <a:off x="371745" y="690632"/>
          <a:ext cx="8413210" cy="390906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14500"/>
                <a:gridCol w="5586009"/>
              </a:tblGrid>
              <a:tr h="714143">
                <a:tc>
                  <a:txBody>
                    <a:bodyPr/>
                    <a:lstStyle/>
                    <a:p>
                      <a:pPr algn="l">
                        <a:defRPr sz="1800"/>
                      </a:pPr>
                      <a:r>
                        <a:rPr sz="1400">
                          <a:solidFill>
                            <a:srgbClr val="FF0000"/>
                          </a:solidFill>
                          <a:latin typeface="Times New Roman"/>
                          <a:ea typeface="Times New Roman"/>
                          <a:cs typeface="Times New Roman"/>
                          <a:sym typeface="Times New Roman"/>
                        </a:rPr>
                        <a:t>Missed 1 or 2 pills? 
Started new pack  1 or 2 days late?</a:t>
                      </a:r>
                    </a:p>
                  </a:txBody>
                  <a:tcPr marL="45720" marR="45720" marT="45720" marB="45720" anchor="t" anchorCtr="0" horzOverflow="overflow">
                    <a:lnB w="12700">
                      <a:solidFill>
                        <a:srgbClr val="000000"/>
                      </a:solidFill>
                    </a:lnB>
                    <a:solidFill>
                      <a:srgbClr val="FFFFFF"/>
                    </a:solidFill>
                  </a:tcPr>
                </a:tc>
                <a:tc>
                  <a:txBody>
                    <a:bodyPr/>
                    <a:lstStyle/>
                    <a:p>
                      <a:pPr algn="l">
                        <a:buSzPct val="100000"/>
                        <a:buFont typeface="Arial"/>
                        <a:buChar char="•"/>
                        <a:defRPr sz="1400"/>
                      </a:pPr>
                      <a:r>
                        <a:t>Take a hormonal pill as soon as possible.</a:t>
                      </a:r>
                    </a:p>
                    <a:p>
                      <a:pPr algn="l">
                        <a:buSzPct val="100000"/>
                        <a:buFont typeface="Arial"/>
                        <a:buChar char="•"/>
                        <a:defRPr sz="1400"/>
                      </a:pPr>
                      <a:r>
                        <a:t>Little or no risk of pregnancy.</a:t>
                      </a:r>
                    </a:p>
                  </a:txBody>
                  <a:tcPr marL="45720" marR="45720" marT="45720" marB="45720" anchor="t" anchorCtr="0" horzOverflow="overflow">
                    <a:lnB w="12700">
                      <a:solidFill>
                        <a:srgbClr val="000000"/>
                      </a:solidFill>
                    </a:lnB>
                    <a:solidFill>
                      <a:srgbClr val="FFFFFF"/>
                    </a:solidFill>
                  </a:tcPr>
                </a:tc>
              </a:tr>
              <a:tr h="1120773">
                <a:tc>
                  <a:txBody>
                    <a:bodyPr/>
                    <a:lstStyle/>
                    <a:p>
                      <a:pPr algn="l">
                        <a:defRPr sz="1800"/>
                      </a:pPr>
                      <a:r>
                        <a:rPr sz="1400">
                          <a:solidFill>
                            <a:srgbClr val="FF0000"/>
                          </a:solidFill>
                        </a:rPr>
                        <a:t>Missed pills 3 or more days in a  row in the ﬁrst or second week? 
Started new pack  3 or more days late?</a:t>
                      </a:r>
                    </a:p>
                  </a:txBody>
                  <a:tcPr marL="45720" marR="45720" marT="45720" marB="45720" anchor="t" anchorCtr="0" horzOverflow="overflow">
                    <a:lnT w="12700">
                      <a:solidFill>
                        <a:srgbClr val="000000"/>
                      </a:solidFill>
                    </a:lnT>
                    <a:lnB w="12700">
                      <a:solidFill>
                        <a:srgbClr val="000000"/>
                      </a:solidFill>
                    </a:lnB>
                    <a:solidFill>
                      <a:srgbClr val="FFFFFF"/>
                    </a:solidFill>
                  </a:tcPr>
                </a:tc>
                <a:tc>
                  <a:txBody>
                    <a:bodyPr/>
                    <a:lstStyle/>
                    <a:p>
                      <a:pPr algn="l">
                        <a:buSzPct val="100000"/>
                        <a:buFont typeface="Arial"/>
                        <a:buChar char="•"/>
                        <a:defRPr sz="1400"/>
                      </a:pPr>
                      <a:r>
                        <a:t>Take a hormonal pill as soon as possible and continue the scheduled pill</a:t>
                      </a:r>
                    </a:p>
                    <a:p>
                      <a:pPr algn="l">
                        <a:buSzPct val="100000"/>
                        <a:buFont typeface="Arial"/>
                        <a:buChar char="•"/>
                        <a:defRPr sz="1400"/>
                      </a:pPr>
                      <a:r>
                        <a:t>Use a backup method for the next 7 days.</a:t>
                      </a:r>
                    </a:p>
                    <a:p>
                      <a:pPr algn="l">
                        <a:buSzPct val="100000"/>
                        <a:buFont typeface="Arial"/>
                        <a:buChar char="•"/>
                        <a:defRPr sz="1400"/>
                      </a:pPr>
                      <a:r>
                        <a:t> Also, if she had sex in the past 5 days, she can consider ECPs within 72 hours</a:t>
                      </a:r>
                    </a:p>
                  </a:txBody>
                  <a:tcPr marL="45720" marR="45720" marT="45720" marB="45720" anchor="t" anchorCtr="0" horzOverflow="overflow">
                    <a:lnT w="12700">
                      <a:solidFill>
                        <a:srgbClr val="000000"/>
                      </a:solidFill>
                    </a:lnT>
                    <a:lnB w="12700">
                      <a:solidFill>
                        <a:srgbClr val="000000"/>
                      </a:solidFill>
                    </a:lnB>
                    <a:solidFill>
                      <a:srgbClr val="FFFFFF"/>
                    </a:solidFill>
                  </a:tcPr>
                </a:tc>
              </a:tr>
              <a:tr h="1347320">
                <a:tc>
                  <a:txBody>
                    <a:bodyPr/>
                    <a:lstStyle/>
                    <a:p>
                      <a:pPr algn="l">
                        <a:defRPr sz="1800"/>
                      </a:pPr>
                      <a:r>
                        <a:rPr sz="1400">
                          <a:solidFill>
                            <a:srgbClr val="FF0000"/>
                          </a:solidFill>
                        </a:rPr>
                        <a:t>Missed 3 or more pills in the third week?</a:t>
                      </a:r>
                    </a:p>
                  </a:txBody>
                  <a:tcPr marL="45720" marR="45720" marT="45720" marB="45720" anchor="t" anchorCtr="0" horzOverflow="overflow">
                    <a:lnT w="12700">
                      <a:solidFill>
                        <a:srgbClr val="000000"/>
                      </a:solidFill>
                    </a:lnT>
                    <a:lnB w="12700">
                      <a:solidFill>
                        <a:srgbClr val="000000"/>
                      </a:solidFill>
                    </a:lnB>
                    <a:solidFill>
                      <a:srgbClr val="FFFFFF"/>
                    </a:solidFill>
                  </a:tcPr>
                </a:tc>
                <a:tc>
                  <a:txBody>
                    <a:bodyPr/>
                    <a:lstStyle/>
                    <a:p>
                      <a:pPr algn="l">
                        <a:buSzPct val="100000"/>
                        <a:buFont typeface="Arial"/>
                        <a:buChar char="•"/>
                        <a:defRPr sz="1400"/>
                      </a:pPr>
                      <a:r>
                        <a:t>Take a hormonal pill as soon as possible.</a:t>
                      </a:r>
                    </a:p>
                    <a:p>
                      <a:pPr algn="l">
                        <a:buSzPct val="100000"/>
                        <a:buFont typeface="Arial"/>
                        <a:buChar char="•"/>
                        <a:defRPr sz="1400"/>
                      </a:pPr>
                      <a:r>
                        <a:t>Finish all hormonal pills in the pack. Throw away the 7 non hormonal pills in a 28-pill pack. </a:t>
                      </a:r>
                    </a:p>
                    <a:p>
                      <a:pPr algn="l">
                        <a:buSzPct val="100000"/>
                        <a:buFont typeface="Arial"/>
                        <a:buChar char="•"/>
                        <a:defRPr sz="1400"/>
                      </a:pPr>
                      <a:r>
                        <a:t>Start a new pack the next day. </a:t>
                      </a:r>
                    </a:p>
                    <a:p>
                      <a:pPr algn="l">
                        <a:buSzPct val="100000"/>
                        <a:buFont typeface="Arial"/>
                        <a:buChar char="•"/>
                        <a:defRPr sz="1400"/>
                      </a:pPr>
                      <a:r>
                        <a:t>Use a backup method for the next 7 days.</a:t>
                      </a:r>
                    </a:p>
                    <a:p>
                      <a:pPr algn="l">
                        <a:buSzPct val="100000"/>
                        <a:buFont typeface="Arial"/>
                        <a:buChar char="•"/>
                        <a:defRPr sz="1400"/>
                      </a:pPr>
                      <a:r>
                        <a:t>Also, if she had sex in the past 5 days, she can consider ECPs</a:t>
                      </a:r>
                    </a:p>
                  </a:txBody>
                  <a:tcPr marL="45720" marR="45720" marT="45720" marB="45720" anchor="t" anchorCtr="0" horzOverflow="overflow">
                    <a:lnT w="12700">
                      <a:solidFill>
                        <a:srgbClr val="000000"/>
                      </a:solidFill>
                    </a:lnT>
                    <a:lnB w="12700">
                      <a:solidFill>
                        <a:srgbClr val="000000"/>
                      </a:solidFill>
                    </a:lnB>
                    <a:solidFill>
                      <a:srgbClr val="FFFFFF"/>
                    </a:solidFill>
                  </a:tcPr>
                </a:tc>
              </a:tr>
              <a:tr h="714143">
                <a:tc>
                  <a:txBody>
                    <a:bodyPr/>
                    <a:lstStyle/>
                    <a:p>
                      <a:pPr algn="l">
                        <a:defRPr sz="1800"/>
                      </a:pPr>
                      <a:r>
                        <a:rPr sz="1400">
                          <a:solidFill>
                            <a:srgbClr val="FF0000"/>
                          </a:solidFill>
                        </a:rPr>
                        <a:t>Missed any non- hormonal pills? 
(last 7 pills in 28-pill pack)
 </a:t>
                      </a:r>
                    </a:p>
                  </a:txBody>
                  <a:tcPr marL="45720" marR="45720" marT="45720" marB="45720" anchor="t" anchorCtr="0" horzOverflow="overflow">
                    <a:lnT w="12700">
                      <a:solidFill>
                        <a:srgbClr val="000000"/>
                      </a:solidFill>
                    </a:lnT>
                    <a:solidFill>
                      <a:srgbClr val="FFFFFF"/>
                    </a:solidFill>
                  </a:tcPr>
                </a:tc>
                <a:tc>
                  <a:txBody>
                    <a:bodyPr/>
                    <a:lstStyle/>
                    <a:p>
                      <a:pPr algn="l">
                        <a:buSzPct val="100000"/>
                        <a:buFont typeface="Arial"/>
                        <a:buChar char="•"/>
                        <a:defRPr sz="1400"/>
                      </a:pPr>
                      <a:r>
                        <a:t>Discard the missed non hormonal pill(s).</a:t>
                      </a:r>
                    </a:p>
                    <a:p>
                      <a:pPr algn="l">
                        <a:buSzPct val="100000"/>
                        <a:buFont typeface="Arial"/>
                        <a:buChar char="•"/>
                        <a:defRPr sz="1400"/>
                      </a:pPr>
                      <a:r>
                        <a:t>Keep taking COCs, one each day. Start the new pack as usual.</a:t>
                      </a:r>
                    </a:p>
                  </a:txBody>
                  <a:tcPr marL="45720" marR="45720" marT="45720" marB="45720" anchor="t" anchorCtr="0" horzOverflow="overflow">
                    <a:lnT w="12700">
                      <a:solidFill>
                        <a:srgbClr val="000000"/>
                      </a:solidFill>
                    </a:lnT>
                    <a:solidFill>
                      <a:srgbClr val="FFFFFF"/>
                    </a:solidFill>
                  </a:tcPr>
                </a:tc>
              </a:tr>
            </a:tbl>
          </a:graphicData>
        </a:graphic>
      </p:graphicFrame>
      <p:sp>
        <p:nvSpPr>
          <p:cNvPr id="171" name="TextBox 4"/>
          <p:cNvSpPr txBox="1"/>
          <p:nvPr/>
        </p:nvSpPr>
        <p:spPr>
          <a:xfrm>
            <a:off x="594812" y="4678280"/>
            <a:ext cx="7743766"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a:solidFill>
                  <a:srgbClr val="7030A0"/>
                </a:solidFill>
              </a:defRPr>
            </a:pPr>
            <a:r>
              <a:t> If she vomits within 2 hours after taking a pill, she should take another pill from her pack as soon as possible, then keep taking pills as usual. </a:t>
            </a:r>
          </a:p>
          <a:p>
            <a:pPr>
              <a:buSzPct val="100000"/>
              <a:buChar char="❑"/>
              <a:defRPr b="1">
                <a:solidFill>
                  <a:srgbClr val="7030A0"/>
                </a:solidFill>
              </a:defRPr>
            </a:pPr>
            <a:r>
              <a:t> If she has vomiting or diarrhoea for more than 2 days, follow instructions for 3 or more missed pills, above.(GOI-1 or 2 missed pills schedule)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prstGeom prst="rect">
            <a:avLst/>
          </a:prstGeom>
        </p:spPr>
        <p:txBody>
          <a:bodyPr/>
          <a:lstStyle/>
          <a:p>
            <a:pPr>
              <a:defRPr b="1"/>
            </a:pPr>
            <a:r>
              <a:t>Introduction</a:t>
            </a:r>
            <a:r>
              <a:rPr b="0"/>
              <a:t> </a:t>
            </a:r>
          </a:p>
        </p:txBody>
      </p:sp>
      <p:sp>
        <p:nvSpPr>
          <p:cNvPr id="108" name="Content Placeholder 2"/>
          <p:cNvSpPr txBox="1"/>
          <p:nvPr>
            <p:ph type="body" idx="1"/>
          </p:nvPr>
        </p:nvSpPr>
        <p:spPr>
          <a:xfrm>
            <a:off x="457200" y="1600200"/>
            <a:ext cx="8229600" cy="4525963"/>
          </a:xfrm>
          <a:prstGeom prst="rect">
            <a:avLst/>
          </a:prstGeom>
        </p:spPr>
        <p:txBody>
          <a:bodyPr/>
          <a:lstStyle/>
          <a:p>
            <a:pPr marL="0" indent="0" defTabSz="850391">
              <a:spcBef>
                <a:spcPts val="600"/>
              </a:spcBef>
              <a:buSzTx/>
              <a:buNone/>
              <a:defRPr b="1" sz="2604"/>
            </a:pPr>
            <a:r>
              <a:t>Family Planning</a:t>
            </a:r>
            <a:r>
              <a:rPr b="0"/>
              <a:t>- A term given to pre-pregnancy planning and action to delay, prevent or actualize a pregnancy.</a:t>
            </a:r>
            <a:endParaRPr b="0"/>
          </a:p>
          <a:p>
            <a:pPr marL="0" indent="0" defTabSz="850391">
              <a:spcBef>
                <a:spcPts val="600"/>
              </a:spcBef>
              <a:buSzTx/>
              <a:buNone/>
              <a:defRPr sz="2604"/>
            </a:pPr>
            <a:r>
              <a:t>As per WHO, the objectives of Family planning are-</a:t>
            </a:r>
          </a:p>
          <a:p>
            <a:pPr marL="318897" indent="-318897" defTabSz="850391">
              <a:spcBef>
                <a:spcPts val="600"/>
              </a:spcBef>
              <a:defRPr sz="2604"/>
            </a:pPr>
            <a:r>
              <a:t>Avoid unwanted birth</a:t>
            </a:r>
          </a:p>
          <a:p>
            <a:pPr marL="318897" indent="-318897" defTabSz="850391">
              <a:spcBef>
                <a:spcPts val="600"/>
              </a:spcBef>
              <a:defRPr sz="2604"/>
            </a:pPr>
            <a:r>
              <a:t>Bring about wanted  birth</a:t>
            </a:r>
          </a:p>
          <a:p>
            <a:pPr marL="318897" indent="-318897" defTabSz="850391">
              <a:spcBef>
                <a:spcPts val="600"/>
              </a:spcBef>
              <a:defRPr sz="2604"/>
            </a:pPr>
            <a:r>
              <a:t>Regulate the number of pregnancies</a:t>
            </a:r>
          </a:p>
          <a:p>
            <a:pPr marL="318897" indent="-318897" defTabSz="850391">
              <a:spcBef>
                <a:spcPts val="600"/>
              </a:spcBef>
              <a:defRPr sz="2604"/>
            </a:pPr>
            <a:r>
              <a:t>Regulate the intervals between pregnancies</a:t>
            </a:r>
          </a:p>
          <a:p>
            <a:pPr marL="318897" indent="-318897" defTabSz="850391">
              <a:spcBef>
                <a:spcPts val="600"/>
              </a:spcBef>
              <a:defRPr sz="2604"/>
            </a:pPr>
            <a:r>
              <a:t>Control time at which birth occurs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57200" y="-24"/>
            <a:ext cx="8229600" cy="1143001"/>
          </a:xfrm>
          <a:prstGeom prst="rect">
            <a:avLst/>
          </a:prstGeom>
        </p:spPr>
        <p:txBody>
          <a:bodyPr/>
          <a:lstStyle>
            <a:lvl1pPr>
              <a:defRPr>
                <a:solidFill>
                  <a:srgbClr val="FF0000"/>
                </a:solidFill>
                <a:latin typeface="Times New Roman"/>
                <a:ea typeface="Times New Roman"/>
                <a:cs typeface="Times New Roman"/>
                <a:sym typeface="Times New Roman"/>
              </a:defRPr>
            </a:lvl1pPr>
          </a:lstStyle>
          <a:p>
            <a:pPr/>
            <a:r>
              <a:t>Progestin Only Pills(POPs)</a:t>
            </a:r>
          </a:p>
        </p:txBody>
      </p:sp>
      <p:sp>
        <p:nvSpPr>
          <p:cNvPr id="174" name="Content Placeholder 2"/>
          <p:cNvSpPr txBox="1"/>
          <p:nvPr>
            <p:ph type="body" idx="1"/>
          </p:nvPr>
        </p:nvSpPr>
        <p:spPr>
          <a:xfrm>
            <a:off x="457200" y="1142984"/>
            <a:ext cx="8229600" cy="5286412"/>
          </a:xfrm>
          <a:prstGeom prst="rect">
            <a:avLst/>
          </a:prstGeom>
        </p:spPr>
        <p:txBody>
          <a:bodyPr/>
          <a:lstStyle/>
          <a:p>
            <a:pPr marL="0" indent="0">
              <a:spcBef>
                <a:spcPts val="500"/>
              </a:spcBef>
              <a:defRPr sz="2400">
                <a:latin typeface="Times New Roman"/>
                <a:ea typeface="Times New Roman"/>
                <a:cs typeface="Times New Roman"/>
                <a:sym typeface="Times New Roman"/>
              </a:defRPr>
            </a:pPr>
            <a:r>
              <a:t>Also called “minipills”. Safe in breast feeding</a:t>
            </a:r>
          </a:p>
          <a:p>
            <a:pPr marL="0" indent="0">
              <a:spcBef>
                <a:spcPts val="500"/>
              </a:spcBef>
              <a:buSzTx/>
              <a:buNone/>
              <a:defRPr sz="2400">
                <a:latin typeface="Times New Roman"/>
                <a:ea typeface="Times New Roman"/>
                <a:cs typeface="Times New Roman"/>
                <a:sym typeface="Times New Roman"/>
              </a:defRPr>
            </a:pPr>
            <a:r>
              <a:rPr b="1"/>
              <a:t>Pearl Index</a:t>
            </a:r>
            <a:r>
              <a:t>-             Perfect  use                     Typical use            </a:t>
            </a:r>
          </a:p>
          <a:p>
            <a:pPr marL="0" indent="0">
              <a:spcBef>
                <a:spcPts val="500"/>
              </a:spcBef>
              <a:buSzTx/>
              <a:buNone/>
              <a:defRPr sz="2400">
                <a:latin typeface="Times New Roman"/>
                <a:ea typeface="Times New Roman"/>
                <a:cs typeface="Times New Roman"/>
                <a:sym typeface="Times New Roman"/>
              </a:defRPr>
            </a:pPr>
            <a:r>
              <a:t>Breastfeeding-         0.3preg/HWY                 1preg/HWY</a:t>
            </a:r>
          </a:p>
          <a:p>
            <a:pPr marL="0" indent="0">
              <a:spcBef>
                <a:spcPts val="500"/>
              </a:spcBef>
              <a:buSzTx/>
              <a:buNone/>
              <a:defRPr sz="2400">
                <a:latin typeface="Times New Roman"/>
                <a:ea typeface="Times New Roman"/>
                <a:cs typeface="Times New Roman"/>
                <a:sym typeface="Times New Roman"/>
              </a:defRPr>
            </a:pPr>
            <a:r>
              <a:t>Non breastfeeding-  0.9 pre/HWY                   3-10preg/HWY </a:t>
            </a:r>
          </a:p>
          <a:p>
            <a:pPr marL="0" indent="0">
              <a:spcBef>
                <a:spcPts val="500"/>
              </a:spcBef>
              <a:buSzTx/>
              <a:buNone/>
              <a:defRPr sz="2400">
                <a:latin typeface="Times New Roman"/>
                <a:ea typeface="Times New Roman"/>
                <a:cs typeface="Times New Roman"/>
                <a:sym typeface="Times New Roman"/>
              </a:defRPr>
            </a:pPr>
          </a:p>
          <a:p>
            <a:pPr marL="0" indent="0">
              <a:spcBef>
                <a:spcPts val="500"/>
              </a:spcBef>
              <a:buSzTx/>
              <a:buNone/>
              <a:defRPr sz="2400">
                <a:latin typeface="Times New Roman"/>
                <a:ea typeface="Times New Roman"/>
                <a:cs typeface="Times New Roman"/>
                <a:sym typeface="Times New Roman"/>
              </a:defRPr>
            </a:pPr>
            <a:r>
              <a:rPr b="1"/>
              <a:t>Usage</a:t>
            </a:r>
            <a:r>
              <a:t> - One pill each day at the same time every day</a:t>
            </a:r>
          </a:p>
          <a:p>
            <a:pPr marL="0" indent="0">
              <a:spcBef>
                <a:spcPts val="500"/>
              </a:spcBef>
              <a:buSzTx/>
              <a:buNone/>
              <a:defRPr sz="2400">
                <a:latin typeface="Times New Roman"/>
                <a:ea typeface="Times New Roman"/>
                <a:cs typeface="Times New Roman"/>
                <a:sym typeface="Times New Roman"/>
              </a:defRPr>
            </a:pPr>
            <a:r>
              <a:t>All pills are the same color, all are active pills, </a:t>
            </a:r>
          </a:p>
          <a:p>
            <a:pPr marL="0" indent="0">
              <a:spcBef>
                <a:spcPts val="500"/>
              </a:spcBef>
              <a:defRPr sz="2400">
                <a:latin typeface="Times New Roman"/>
                <a:ea typeface="Times New Roman"/>
                <a:cs typeface="Times New Roman"/>
                <a:sym typeface="Times New Roman"/>
              </a:defRPr>
            </a:pPr>
            <a:r>
              <a:t>28 pills pack or 35pills pack </a:t>
            </a:r>
          </a:p>
          <a:p>
            <a:pPr marL="0" indent="0">
              <a:spcBef>
                <a:spcPts val="500"/>
              </a:spcBef>
              <a:defRPr sz="2400">
                <a:latin typeface="Times New Roman"/>
                <a:ea typeface="Times New Roman"/>
                <a:cs typeface="Times New Roman"/>
                <a:sym typeface="Times New Roman"/>
              </a:defRPr>
            </a:pPr>
          </a:p>
          <a:p>
            <a:pPr marL="0" indent="0">
              <a:spcBef>
                <a:spcPts val="500"/>
              </a:spcBef>
              <a:defRPr sz="2400">
                <a:latin typeface="Times New Roman"/>
                <a:ea typeface="Times New Roman"/>
                <a:cs typeface="Times New Roman"/>
                <a:sym typeface="Times New Roman"/>
              </a:defRPr>
            </a:pPr>
            <a:r>
              <a:t>A woman can start using POPs any time                                                  if it is reasonably certain she is not pregnant.</a:t>
            </a:r>
          </a:p>
        </p:txBody>
      </p:sp>
      <p:pic>
        <p:nvPicPr>
          <p:cNvPr id="175" name="Picture 3" descr="Picture 3"/>
          <p:cNvPicPr>
            <a:picLocks noChangeAspect="1"/>
          </p:cNvPicPr>
          <p:nvPr/>
        </p:nvPicPr>
        <p:blipFill>
          <a:blip r:embed="rId2">
            <a:extLst/>
          </a:blip>
          <a:stretch>
            <a:fillRect/>
          </a:stretch>
        </p:blipFill>
        <p:spPr>
          <a:xfrm>
            <a:off x="6115179" y="3588560"/>
            <a:ext cx="2838831" cy="264420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ontent Placeholder 2"/>
          <p:cNvSpPr txBox="1"/>
          <p:nvPr>
            <p:ph type="body" idx="1"/>
          </p:nvPr>
        </p:nvSpPr>
        <p:spPr>
          <a:xfrm>
            <a:off x="457200" y="188921"/>
            <a:ext cx="8229600" cy="4525963"/>
          </a:xfrm>
          <a:prstGeom prst="rect">
            <a:avLst/>
          </a:prstGeom>
        </p:spPr>
        <p:txBody>
          <a:bodyPr/>
          <a:lstStyle>
            <a:lvl1pPr marL="0" indent="0">
              <a:spcBef>
                <a:spcPts val="500"/>
              </a:spcBef>
              <a:buSzTx/>
              <a:buNone/>
              <a:defRPr b="1" sz="2400">
                <a:latin typeface="Times New Roman"/>
                <a:ea typeface="Times New Roman"/>
                <a:cs typeface="Times New Roman"/>
                <a:sym typeface="Times New Roman"/>
              </a:defRPr>
            </a:lvl1pPr>
          </a:lstStyle>
          <a:p>
            <a:pPr/>
            <a:r>
              <a:t> If a  woman misses one or more pills:-</a:t>
            </a:r>
          </a:p>
        </p:txBody>
      </p:sp>
      <p:graphicFrame>
        <p:nvGraphicFramePr>
          <p:cNvPr id="178" name="Table 3"/>
          <p:cNvGraphicFramePr/>
          <p:nvPr/>
        </p:nvGraphicFramePr>
        <p:xfrm>
          <a:off x="214282" y="868680"/>
          <a:ext cx="8786874" cy="45220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93437"/>
                <a:gridCol w="4393437"/>
              </a:tblGrid>
              <a:tr h="452204">
                <a:tc>
                  <a:txBody>
                    <a:bodyPr/>
                    <a:lstStyle/>
                    <a:p>
                      <a:pPr algn="l">
                        <a:defRPr sz="1800">
                          <a:solidFill>
                            <a:srgbClr val="FF0000"/>
                          </a:solidFill>
                          <a:latin typeface="Times New Roman"/>
                          <a:ea typeface="Times New Roman"/>
                          <a:cs typeface="Times New Roman"/>
                          <a:sym typeface="Times New Roman"/>
                        </a:defRPr>
                      </a:pPr>
                      <a:r>
                        <a:t> If a woman is 3 or more hours late taking a pill  (12 or more hours late taking a POP containing desogestrel  75 mg), or if she misses a pill completely</a:t>
                      </a:r>
                    </a:p>
                    <a:p>
                      <a:pPr algn="l">
                        <a:defRPr sz="1800">
                          <a:solidFill>
                            <a:srgbClr val="FF0000"/>
                          </a:solidFill>
                          <a:latin typeface="Times New Roman"/>
                          <a:ea typeface="Times New Roman"/>
                          <a:cs typeface="Times New Roman"/>
                          <a:sym typeface="Times New Roman"/>
                        </a:defRPr>
                      </a:pPr>
                    </a:p>
                    <a:p>
                      <a:pPr algn="l">
                        <a:defRPr sz="1800">
                          <a:solidFill>
                            <a:srgbClr val="FF0000"/>
                          </a:solidFill>
                          <a:latin typeface="Times New Roman"/>
                          <a:ea typeface="Times New Roman"/>
                          <a:cs typeface="Times New Roman"/>
                          <a:sym typeface="Times New Roman"/>
                        </a:defRPr>
                      </a:pPr>
                      <a:r>
                        <a:t>If monthly bleeding have returned</a:t>
                      </a:r>
                    </a:p>
                  </a:txBody>
                  <a:tcPr marL="45720" marR="45720" marT="45720" marB="45720" anchor="t" anchorCtr="0" horzOverflow="overflow">
                    <a:lnB w="12700">
                      <a:solidFill>
                        <a:srgbClr val="000000"/>
                      </a:solidFill>
                    </a:lnB>
                    <a:solidFill>
                      <a:srgbClr val="FFFFFF"/>
                    </a:solidFill>
                  </a:tcPr>
                </a:tc>
                <a:tc>
                  <a:txBody>
                    <a:bodyPr/>
                    <a:lstStyle/>
                    <a:p>
                      <a:pPr algn="l">
                        <a:buSzPct val="100000"/>
                        <a:buFont typeface="Arial"/>
                        <a:buChar char="•"/>
                        <a:defRPr sz="1800"/>
                      </a:pPr>
                      <a:r>
                        <a:t>Take a hormonal pill as soon as possible.</a:t>
                      </a:r>
                    </a:p>
                    <a:p>
                      <a:pPr algn="l">
                        <a:buSzPct val="100000"/>
                        <a:buFont typeface="Arial"/>
                        <a:buChar char="•"/>
                        <a:defRPr sz="1800"/>
                      </a:pPr>
                      <a:r>
                        <a:t>Can take 2 pills at the same time or same day.</a:t>
                      </a:r>
                    </a:p>
                    <a:p>
                      <a:pPr algn="l">
                        <a:buSzPct val="100000"/>
                        <a:buFont typeface="Arial"/>
                        <a:buChar char="•"/>
                        <a:defRPr sz="1800"/>
                      </a:pPr>
                      <a:r>
                        <a:t>Little or no risk of pregnancy.</a:t>
                      </a:r>
                    </a:p>
                    <a:p>
                      <a:pPr algn="l">
                        <a:defRPr sz="1800"/>
                      </a:pPr>
                    </a:p>
                    <a:p>
                      <a:pPr algn="l">
                        <a:buSzPct val="100000"/>
                        <a:buFont typeface="Arial"/>
                        <a:buChar char="•"/>
                        <a:defRPr sz="1800"/>
                      </a:pPr>
                      <a:r>
                        <a:t>Use backup method for 2days</a:t>
                      </a:r>
                    </a:p>
                    <a:p>
                      <a:pPr algn="l">
                        <a:buSzPct val="100000"/>
                        <a:buFont typeface="Arial"/>
                        <a:buChar char="•"/>
                        <a:defRPr sz="1800"/>
                      </a:pPr>
                      <a:r>
                        <a:t>Also, if she had sex in the past 5 days, she can consider ECPs(GOI-72hrs)</a:t>
                      </a:r>
                    </a:p>
                  </a:txBody>
                  <a:tcPr marL="45720" marR="45720" marT="45720" marB="45720" anchor="t" anchorCtr="0" horzOverflow="overflow">
                    <a:lnB w="12700">
                      <a:solidFill>
                        <a:srgbClr val="000000"/>
                      </a:solidFill>
                    </a:lnB>
                    <a:solidFill>
                      <a:srgbClr val="FFFFFF"/>
                    </a:solidFill>
                  </a:tcPr>
                </a:tc>
              </a:tr>
            </a:tbl>
          </a:graphicData>
        </a:graphic>
      </p:graphicFrame>
      <p:sp>
        <p:nvSpPr>
          <p:cNvPr id="179" name="TextBox 4"/>
          <p:cNvSpPr txBox="1"/>
          <p:nvPr/>
        </p:nvSpPr>
        <p:spPr>
          <a:xfrm>
            <a:off x="214282" y="3997114"/>
            <a:ext cx="8715435"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buSzPct val="100000"/>
              <a:buChar char="❑"/>
              <a:defRPr b="1">
                <a:solidFill>
                  <a:srgbClr val="7030A0"/>
                </a:solidFill>
              </a:defRPr>
            </a:lvl1pPr>
          </a:lstStyle>
          <a:p>
            <a:pPr/>
            <a:r>
              <a:t> If she vomits within 2 hours after taking a pill, she should take another pill from her pack as soon as possible, then keep taking pills as usual.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xfrm>
            <a:off x="285720" y="-24"/>
            <a:ext cx="8572560" cy="1143001"/>
          </a:xfrm>
          <a:prstGeom prst="rect">
            <a:avLst/>
          </a:prstGeom>
        </p:spPr>
        <p:txBody>
          <a:bodyPr/>
          <a:lstStyle/>
          <a:p>
            <a:pPr>
              <a:defRPr sz="3900">
                <a:latin typeface="Times New Roman"/>
                <a:ea typeface="Times New Roman"/>
                <a:cs typeface="Times New Roman"/>
                <a:sym typeface="Times New Roman"/>
              </a:defRPr>
            </a:pPr>
            <a:r>
              <a:t> </a:t>
            </a:r>
            <a:r>
              <a:rPr>
                <a:solidFill>
                  <a:srgbClr val="FF0000"/>
                </a:solidFill>
              </a:rPr>
              <a:t>Emergency Contraceptive Pills(ECPs)</a:t>
            </a:r>
          </a:p>
        </p:txBody>
      </p:sp>
      <p:sp>
        <p:nvSpPr>
          <p:cNvPr id="182" name="Content Placeholder 2"/>
          <p:cNvSpPr txBox="1"/>
          <p:nvPr>
            <p:ph type="body" idx="1"/>
          </p:nvPr>
        </p:nvSpPr>
        <p:spPr>
          <a:xfrm>
            <a:off x="457200" y="1142983"/>
            <a:ext cx="4950434" cy="5382362"/>
          </a:xfrm>
          <a:prstGeom prst="rect">
            <a:avLst/>
          </a:prstGeom>
        </p:spPr>
        <p:txBody>
          <a:bodyPr/>
          <a:lstStyle/>
          <a:p>
            <a:pPr marL="0" indent="0" defTabSz="859536">
              <a:spcBef>
                <a:spcPts val="500"/>
              </a:spcBef>
              <a:defRPr sz="2256">
                <a:latin typeface="Times New Roman"/>
                <a:ea typeface="Times New Roman"/>
                <a:cs typeface="Times New Roman"/>
                <a:sym typeface="Times New Roman"/>
              </a:defRPr>
            </a:pPr>
            <a:r>
              <a:t>Also called “morning after” pills or post coital  contraceptives.</a:t>
            </a:r>
          </a:p>
          <a:p>
            <a:pPr marL="0" indent="0" defTabSz="859536">
              <a:spcBef>
                <a:spcPts val="500"/>
              </a:spcBef>
              <a:defRPr sz="2256">
                <a:latin typeface="Times New Roman"/>
                <a:ea typeface="Times New Roman"/>
                <a:cs typeface="Times New Roman"/>
                <a:sym typeface="Times New Roman"/>
              </a:defRPr>
            </a:pPr>
            <a:r>
              <a:t>Help a woman avoid pregnancy after she has sex without contraception. </a:t>
            </a:r>
          </a:p>
          <a:p>
            <a:pPr marL="0" indent="0" defTabSz="859536">
              <a:spcBef>
                <a:spcPts val="500"/>
              </a:spcBef>
              <a:defRPr sz="2256">
                <a:solidFill>
                  <a:srgbClr val="FF0000"/>
                </a:solidFill>
                <a:latin typeface="Times New Roman"/>
                <a:ea typeface="Times New Roman"/>
                <a:cs typeface="Times New Roman"/>
                <a:sym typeface="Times New Roman"/>
              </a:defRPr>
            </a:pPr>
            <a:r>
              <a:t>Do not disrupt an existing pregnancy.</a:t>
            </a:r>
          </a:p>
          <a:p>
            <a:pPr marL="0" indent="0" defTabSz="859536">
              <a:spcBef>
                <a:spcPts val="600"/>
              </a:spcBef>
              <a:buSzTx/>
              <a:buNone/>
              <a:defRPr b="1" sz="2632">
                <a:latin typeface="Times New Roman"/>
                <a:ea typeface="Times New Roman"/>
                <a:cs typeface="Times New Roman"/>
                <a:sym typeface="Times New Roman"/>
              </a:defRPr>
            </a:pPr>
            <a:r>
              <a:t>Pills available as ECPs</a:t>
            </a:r>
          </a:p>
          <a:p>
            <a:pPr marL="0" indent="0" defTabSz="859536">
              <a:spcBef>
                <a:spcPts val="500"/>
              </a:spcBef>
              <a:defRPr sz="2256">
                <a:latin typeface="Times New Roman"/>
                <a:ea typeface="Times New Roman"/>
                <a:cs typeface="Times New Roman"/>
                <a:sym typeface="Times New Roman"/>
              </a:defRPr>
            </a:pPr>
            <a:r>
              <a:t> A special ECP product with L</a:t>
            </a:r>
            <a:r>
              <a:rPr b="1">
                <a:solidFill>
                  <a:srgbClr val="953735"/>
                </a:solidFill>
              </a:rPr>
              <a:t>evonorgestrel only or </a:t>
            </a:r>
            <a:endParaRPr b="1">
              <a:solidFill>
                <a:srgbClr val="953735"/>
              </a:solidFill>
            </a:endParaRPr>
          </a:p>
          <a:p>
            <a:pPr marL="0" indent="0" defTabSz="859536">
              <a:spcBef>
                <a:spcPts val="500"/>
              </a:spcBef>
              <a:buSzTx/>
              <a:buNone/>
              <a:defRPr sz="2256">
                <a:latin typeface="Times New Roman"/>
                <a:ea typeface="Times New Roman"/>
                <a:cs typeface="Times New Roman"/>
                <a:sym typeface="Times New Roman"/>
              </a:defRPr>
            </a:pPr>
            <a:r>
              <a:rPr b="1">
                <a:solidFill>
                  <a:srgbClr val="953735"/>
                </a:solidFill>
              </a:rPr>
              <a:t>Ulipristal Acetate (UPA) </a:t>
            </a:r>
            <a:endParaRPr b="1">
              <a:solidFill>
                <a:srgbClr val="953735"/>
              </a:solidFill>
            </a:endParaRPr>
          </a:p>
          <a:p>
            <a:pPr marL="0" indent="0" defTabSz="859536">
              <a:spcBef>
                <a:spcPts val="500"/>
              </a:spcBef>
              <a:buSzTx/>
              <a:buNone/>
              <a:defRPr sz="2256">
                <a:latin typeface="Times New Roman"/>
                <a:ea typeface="Times New Roman"/>
                <a:cs typeface="Times New Roman"/>
                <a:sym typeface="Times New Roman"/>
              </a:defRPr>
            </a:pPr>
            <a:r>
              <a:t>• </a:t>
            </a:r>
            <a:r>
              <a:rPr b="1">
                <a:solidFill>
                  <a:srgbClr val="953735"/>
                </a:solidFill>
              </a:rPr>
              <a:t>Combined oral contraceptives </a:t>
            </a:r>
            <a:r>
              <a:t>with estrogen and a progestin— levonorgestrel, norgestrel, norethindrone/ norethisterone) </a:t>
            </a:r>
          </a:p>
          <a:p>
            <a:pPr marL="0" indent="0" defTabSz="859536">
              <a:spcBef>
                <a:spcPts val="500"/>
              </a:spcBef>
              <a:buSzTx/>
              <a:buNone/>
              <a:defRPr b="1" sz="2256">
                <a:solidFill>
                  <a:srgbClr val="953735"/>
                </a:solidFill>
                <a:latin typeface="Times New Roman"/>
                <a:ea typeface="Times New Roman"/>
                <a:cs typeface="Times New Roman"/>
                <a:sym typeface="Times New Roman"/>
              </a:defRPr>
            </a:pPr>
            <a:r>
              <a:t>Progestin-only pills</a:t>
            </a:r>
            <a:r>
              <a:rPr b="0">
                <a:solidFill>
                  <a:srgbClr val="000000"/>
                </a:solidFill>
              </a:rPr>
              <a:t> with levonorgestrel or norgestrel</a:t>
            </a:r>
          </a:p>
        </p:txBody>
      </p:sp>
      <p:pic>
        <p:nvPicPr>
          <p:cNvPr id="183" name="Picture 6" descr="Picture 6"/>
          <p:cNvPicPr>
            <a:picLocks noChangeAspect="1"/>
          </p:cNvPicPr>
          <p:nvPr/>
        </p:nvPicPr>
        <p:blipFill>
          <a:blip r:embed="rId2">
            <a:extLst/>
          </a:blip>
          <a:srcRect l="0" t="10606" r="4432" b="13629"/>
          <a:stretch>
            <a:fillRect/>
          </a:stretch>
        </p:blipFill>
        <p:spPr>
          <a:xfrm>
            <a:off x="5379339" y="889152"/>
            <a:ext cx="3662693" cy="2129484"/>
          </a:xfrm>
          <a:prstGeom prst="rect">
            <a:avLst/>
          </a:prstGeom>
          <a:ln w="12700">
            <a:miter lim="400000"/>
          </a:ln>
        </p:spPr>
      </p:pic>
      <p:pic>
        <p:nvPicPr>
          <p:cNvPr id="184" name="Picture 8" descr="Picture 8"/>
          <p:cNvPicPr>
            <a:picLocks noChangeAspect="1"/>
          </p:cNvPicPr>
          <p:nvPr/>
        </p:nvPicPr>
        <p:blipFill>
          <a:blip r:embed="rId3">
            <a:extLst/>
          </a:blip>
          <a:srcRect l="0" t="26374" r="0" b="21874"/>
          <a:stretch>
            <a:fillRect/>
          </a:stretch>
        </p:blipFill>
        <p:spPr>
          <a:xfrm>
            <a:off x="5539922" y="4025556"/>
            <a:ext cx="3524511" cy="1863535"/>
          </a:xfrm>
          <a:prstGeom prst="rect">
            <a:avLst/>
          </a:prstGeom>
          <a:ln w="12700">
            <a:miter lim="400000"/>
          </a:ln>
        </p:spPr>
      </p:pic>
      <p:pic>
        <p:nvPicPr>
          <p:cNvPr id="185" name="Picture 7" descr="Picture 7"/>
          <p:cNvPicPr>
            <a:picLocks noChangeAspect="1"/>
          </p:cNvPicPr>
          <p:nvPr/>
        </p:nvPicPr>
        <p:blipFill>
          <a:blip r:embed="rId4">
            <a:extLst/>
          </a:blip>
          <a:srcRect l="24528" t="3125" r="0" b="0"/>
          <a:stretch>
            <a:fillRect/>
          </a:stretch>
        </p:blipFill>
        <p:spPr>
          <a:xfrm>
            <a:off x="7706219" y="3055359"/>
            <a:ext cx="1525031" cy="3545709"/>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le 1"/>
          <p:cNvSpPr txBox="1"/>
          <p:nvPr>
            <p:ph type="title"/>
          </p:nvPr>
        </p:nvSpPr>
        <p:spPr>
          <a:xfrm>
            <a:off x="457200" y="-16"/>
            <a:ext cx="8229600" cy="766454"/>
          </a:xfrm>
          <a:prstGeom prst="rect">
            <a:avLst/>
          </a:prstGeom>
        </p:spPr>
        <p:txBody>
          <a:bodyPr/>
          <a:lstStyle>
            <a:lvl1pPr>
              <a:defRPr>
                <a:solidFill>
                  <a:srgbClr val="FF0000"/>
                </a:solidFill>
                <a:latin typeface="Times New Roman"/>
                <a:ea typeface="Times New Roman"/>
                <a:cs typeface="Times New Roman"/>
                <a:sym typeface="Times New Roman"/>
              </a:defRPr>
            </a:lvl1pPr>
          </a:lstStyle>
          <a:p>
            <a:pPr/>
            <a:r>
              <a:t>Progestin Only Injectables</a:t>
            </a:r>
          </a:p>
        </p:txBody>
      </p:sp>
      <p:sp>
        <p:nvSpPr>
          <p:cNvPr id="188" name="Content Placeholder 2"/>
          <p:cNvSpPr txBox="1"/>
          <p:nvPr>
            <p:ph type="body" idx="1"/>
          </p:nvPr>
        </p:nvSpPr>
        <p:spPr>
          <a:xfrm>
            <a:off x="179511" y="731881"/>
            <a:ext cx="6262452" cy="5701206"/>
          </a:xfrm>
          <a:prstGeom prst="rect">
            <a:avLst/>
          </a:prstGeom>
        </p:spPr>
        <p:txBody>
          <a:bodyPr/>
          <a:lstStyle/>
          <a:p>
            <a:pPr marL="0" indent="0" defTabSz="841247">
              <a:lnSpc>
                <a:spcPct val="96000"/>
              </a:lnSpc>
              <a:spcBef>
                <a:spcPts val="400"/>
              </a:spcBef>
              <a:buSzTx/>
              <a:buNone/>
              <a:defRPr b="1" sz="1840">
                <a:latin typeface="Times New Roman"/>
                <a:ea typeface="Times New Roman"/>
                <a:cs typeface="Times New Roman"/>
                <a:sym typeface="Times New Roman"/>
              </a:defRPr>
            </a:pPr>
            <a:r>
              <a:t>DMPA- Most widely used progestin-only injectable</a:t>
            </a:r>
          </a:p>
          <a:p>
            <a:pPr marL="0" indent="0" defTabSz="841247">
              <a:lnSpc>
                <a:spcPct val="96000"/>
              </a:lnSpc>
              <a:spcBef>
                <a:spcPts val="400"/>
              </a:spcBef>
              <a:defRPr sz="1840">
                <a:latin typeface="Times New Roman"/>
                <a:ea typeface="Times New Roman"/>
                <a:cs typeface="Times New Roman"/>
                <a:sym typeface="Times New Roman"/>
              </a:defRPr>
            </a:pPr>
            <a:r>
              <a:t>17 alpha OH-progesterone derivative- progestin MPA </a:t>
            </a:r>
          </a:p>
          <a:p>
            <a:pPr marL="0" indent="0" defTabSz="841247">
              <a:lnSpc>
                <a:spcPct val="96000"/>
              </a:lnSpc>
              <a:spcBef>
                <a:spcPts val="400"/>
              </a:spcBef>
              <a:defRPr sz="1840">
                <a:latin typeface="Times New Roman"/>
                <a:ea typeface="Times New Roman"/>
                <a:cs typeface="Times New Roman"/>
                <a:sym typeface="Times New Roman"/>
              </a:defRPr>
            </a:pPr>
            <a:r>
              <a:rPr b="1"/>
              <a:t>Intramuscular form (150mg)</a:t>
            </a:r>
            <a:r>
              <a:t> known as “the shot,” “the jab,” </a:t>
            </a:r>
          </a:p>
          <a:p>
            <a:pPr marL="0" indent="0" defTabSz="841247">
              <a:lnSpc>
                <a:spcPct val="96000"/>
              </a:lnSpc>
              <a:spcBef>
                <a:spcPts val="400"/>
              </a:spcBef>
              <a:defRPr sz="1840">
                <a:latin typeface="Times New Roman"/>
                <a:ea typeface="Times New Roman"/>
                <a:cs typeface="Times New Roman"/>
                <a:sym typeface="Times New Roman"/>
              </a:defRPr>
            </a:pPr>
            <a:r>
              <a:t>Depo, Depo-Provera, and Petogen.</a:t>
            </a:r>
          </a:p>
          <a:p>
            <a:pPr marL="0" indent="0" defTabSz="841247">
              <a:spcBef>
                <a:spcPts val="500"/>
              </a:spcBef>
              <a:defRPr b="1" sz="1840">
                <a:latin typeface="Times New Roman"/>
                <a:ea typeface="Times New Roman"/>
                <a:cs typeface="Times New Roman"/>
                <a:sym typeface="Times New Roman"/>
              </a:defRPr>
            </a:pPr>
            <a:r>
              <a:t>The subcutaneous version (104mg) is available in two forms </a:t>
            </a:r>
          </a:p>
          <a:p>
            <a:pPr marL="315468" indent="-315468" defTabSz="841247">
              <a:spcBef>
                <a:spcPts val="500"/>
              </a:spcBef>
              <a:buFontTx/>
              <a:buChar char="➢"/>
              <a:defRPr sz="1840">
                <a:latin typeface="Times New Roman"/>
                <a:ea typeface="Times New Roman"/>
                <a:cs typeface="Times New Roman"/>
                <a:sym typeface="Times New Roman"/>
              </a:defRPr>
            </a:pPr>
            <a:r>
              <a:t>prefilled auto disable syringe in the Uniject injection system, currently marketed under the name Sayana Press </a:t>
            </a:r>
          </a:p>
          <a:p>
            <a:pPr marL="315468" indent="-315468" defTabSz="841247">
              <a:spcBef>
                <a:spcPts val="500"/>
              </a:spcBef>
              <a:buFontTx/>
              <a:buChar char="➢"/>
              <a:defRPr sz="1840">
                <a:latin typeface="Times New Roman"/>
                <a:ea typeface="Times New Roman"/>
                <a:cs typeface="Times New Roman"/>
                <a:sym typeface="Times New Roman"/>
              </a:defRPr>
            </a:pPr>
            <a:r>
              <a:t>preﬁlled single-dose disposable conventional syringes as      Depo sub Q provera 104</a:t>
            </a:r>
          </a:p>
          <a:p>
            <a:pPr marL="0" indent="0" defTabSz="841247">
              <a:lnSpc>
                <a:spcPct val="96000"/>
              </a:lnSpc>
              <a:spcBef>
                <a:spcPts val="400"/>
              </a:spcBef>
              <a:buSzTx/>
              <a:buNone/>
              <a:defRPr sz="1840">
                <a:latin typeface="Times New Roman"/>
                <a:ea typeface="Times New Roman"/>
                <a:cs typeface="Times New Roman"/>
                <a:sym typeface="Times New Roman"/>
              </a:defRPr>
            </a:pPr>
            <a:r>
              <a:rPr b="1"/>
              <a:t>NET-EN (200mg)</a:t>
            </a:r>
            <a:r>
              <a:t> - Norethindrone enanthate, </a:t>
            </a:r>
          </a:p>
          <a:p>
            <a:pPr marL="0" indent="0" defTabSz="841247">
              <a:lnSpc>
                <a:spcPct val="96000"/>
              </a:lnSpc>
              <a:spcBef>
                <a:spcPts val="400"/>
              </a:spcBef>
              <a:buSzTx/>
              <a:buNone/>
              <a:defRPr sz="1840">
                <a:latin typeface="Times New Roman"/>
                <a:ea typeface="Times New Roman"/>
                <a:cs typeface="Times New Roman"/>
                <a:sym typeface="Times New Roman"/>
              </a:defRPr>
            </a:pPr>
            <a:r>
              <a:t>Noristerat, Norigest and Syngestal </a:t>
            </a:r>
          </a:p>
          <a:p>
            <a:pPr marL="0" indent="0" defTabSz="841247">
              <a:lnSpc>
                <a:spcPct val="96000"/>
              </a:lnSpc>
              <a:spcBef>
                <a:spcPts val="400"/>
              </a:spcBef>
              <a:buSzTx/>
              <a:buNone/>
              <a:defRPr sz="1840">
                <a:latin typeface="Times New Roman"/>
                <a:ea typeface="Times New Roman"/>
                <a:cs typeface="Times New Roman"/>
                <a:sym typeface="Times New Roman"/>
              </a:defRPr>
            </a:pPr>
            <a:r>
              <a:rPr b="1"/>
              <a:t>Start </a:t>
            </a:r>
            <a:r>
              <a:t>during D1-7 of periods and after 6 weeks of childbirth if breastfeeding. Repeat every 2 months</a:t>
            </a:r>
          </a:p>
          <a:p>
            <a:pPr marL="0" indent="0" defTabSz="841247">
              <a:lnSpc>
                <a:spcPct val="96000"/>
              </a:lnSpc>
              <a:spcBef>
                <a:spcPts val="400"/>
              </a:spcBef>
              <a:buSzTx/>
              <a:buNone/>
              <a:defRPr b="1" sz="1840">
                <a:latin typeface="Times New Roman"/>
                <a:ea typeface="Times New Roman"/>
                <a:cs typeface="Times New Roman"/>
                <a:sym typeface="Times New Roman"/>
              </a:defRPr>
            </a:pPr>
            <a:r>
              <a:t>Pearl Index</a:t>
            </a:r>
          </a:p>
          <a:p>
            <a:pPr marL="0" indent="0" defTabSz="841247">
              <a:lnSpc>
                <a:spcPct val="80000"/>
              </a:lnSpc>
              <a:spcBef>
                <a:spcPts val="400"/>
              </a:spcBef>
              <a:buSzTx/>
              <a:buNone/>
              <a:defRPr sz="1840">
                <a:latin typeface="Times New Roman"/>
                <a:ea typeface="Times New Roman"/>
                <a:cs typeface="Times New Roman"/>
                <a:sym typeface="Times New Roman"/>
              </a:defRPr>
            </a:pPr>
            <a:r>
              <a:t>Typical use - 4preg/ HWY</a:t>
            </a:r>
          </a:p>
          <a:p>
            <a:pPr marL="0" indent="0" defTabSz="841247">
              <a:lnSpc>
                <a:spcPct val="80000"/>
              </a:lnSpc>
              <a:spcBef>
                <a:spcPts val="400"/>
              </a:spcBef>
              <a:buSzTx/>
              <a:buNone/>
              <a:defRPr sz="1840">
                <a:latin typeface="Times New Roman"/>
                <a:ea typeface="Times New Roman"/>
                <a:cs typeface="Times New Roman"/>
                <a:sym typeface="Times New Roman"/>
              </a:defRPr>
            </a:pPr>
            <a:r>
              <a:t>Perfect use- 0.3 preg/HWYs </a:t>
            </a:r>
          </a:p>
          <a:p>
            <a:pPr marL="0" indent="0" defTabSz="841247">
              <a:lnSpc>
                <a:spcPct val="80000"/>
              </a:lnSpc>
              <a:spcBef>
                <a:spcPts val="400"/>
              </a:spcBef>
              <a:buSzTx/>
              <a:buNone/>
              <a:defRPr sz="1840">
                <a:latin typeface="Times New Roman"/>
                <a:ea typeface="Times New Roman"/>
                <a:cs typeface="Times New Roman"/>
                <a:sym typeface="Times New Roman"/>
              </a:defRPr>
            </a:pPr>
            <a:r>
              <a:rPr b="1"/>
              <a:t>Return of fertility after injections are stopped</a:t>
            </a:r>
            <a:r>
              <a:t>: An average of about  4 months longer for DMPA and 1 month longer for NET-EN  than with most other methods</a:t>
            </a:r>
          </a:p>
        </p:txBody>
      </p:sp>
      <p:pic>
        <p:nvPicPr>
          <p:cNvPr id="189" name="Picture 3" descr="Picture 3"/>
          <p:cNvPicPr>
            <a:picLocks noChangeAspect="1"/>
          </p:cNvPicPr>
          <p:nvPr/>
        </p:nvPicPr>
        <p:blipFill>
          <a:blip r:embed="rId2">
            <a:extLst/>
          </a:blip>
          <a:stretch>
            <a:fillRect/>
          </a:stretch>
        </p:blipFill>
        <p:spPr>
          <a:xfrm>
            <a:off x="6620981" y="813614"/>
            <a:ext cx="2304541" cy="1779527"/>
          </a:xfrm>
          <a:prstGeom prst="rect">
            <a:avLst/>
          </a:prstGeom>
          <a:ln w="12700">
            <a:miter lim="400000"/>
          </a:ln>
        </p:spPr>
      </p:pic>
      <p:pic>
        <p:nvPicPr>
          <p:cNvPr id="190" name="Picture 4" descr="Picture 4"/>
          <p:cNvPicPr>
            <a:picLocks noChangeAspect="1"/>
          </p:cNvPicPr>
          <p:nvPr/>
        </p:nvPicPr>
        <p:blipFill>
          <a:blip r:embed="rId3">
            <a:extLst/>
          </a:blip>
          <a:srcRect l="22282" t="7812" r="24727" b="0"/>
          <a:stretch>
            <a:fillRect/>
          </a:stretch>
        </p:blipFill>
        <p:spPr>
          <a:xfrm>
            <a:off x="6620527" y="2640316"/>
            <a:ext cx="2305382" cy="1525087"/>
          </a:xfrm>
          <a:prstGeom prst="rect">
            <a:avLst/>
          </a:prstGeom>
          <a:ln w="12700">
            <a:miter lim="400000"/>
          </a:ln>
          <a:effectLst>
            <a:outerShdw sx="100000" sy="100000" kx="0" ky="0" algn="b" rotWithShape="0" blurRad="76200" dist="0" dir="13500000">
              <a:srgbClr val="000000">
                <a:alpha val="20000"/>
              </a:srgbClr>
            </a:outerShdw>
          </a:effectLst>
        </p:spPr>
      </p:pic>
      <p:pic>
        <p:nvPicPr>
          <p:cNvPr id="191" name="Picture 5" descr="Picture 5"/>
          <p:cNvPicPr>
            <a:picLocks noChangeAspect="1"/>
          </p:cNvPicPr>
          <p:nvPr/>
        </p:nvPicPr>
        <p:blipFill>
          <a:blip r:embed="rId4">
            <a:extLst/>
          </a:blip>
          <a:srcRect l="0" t="22168" r="0" b="25096"/>
          <a:stretch>
            <a:fillRect/>
          </a:stretch>
        </p:blipFill>
        <p:spPr>
          <a:xfrm>
            <a:off x="6573101" y="4212683"/>
            <a:ext cx="2400255" cy="1547050"/>
          </a:xfrm>
          <a:prstGeom prst="rect">
            <a:avLst/>
          </a:prstGeom>
          <a:ln w="12700">
            <a:miter lim="400000"/>
          </a:ln>
          <a:effectLst>
            <a:outerShdw sx="100000" sy="100000" kx="0" ky="0" algn="b" rotWithShape="0" blurRad="50800" dist="38100" dir="18900000">
              <a:srgbClr val="000000">
                <a:alpha val="40000"/>
              </a:srgbClr>
            </a:outerShdw>
          </a:effectLst>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itle 1"/>
          <p:cNvSpPr txBox="1"/>
          <p:nvPr>
            <p:ph type="title"/>
          </p:nvPr>
        </p:nvSpPr>
        <p:spPr>
          <a:xfrm>
            <a:off x="457200" y="279375"/>
            <a:ext cx="8229600" cy="661245"/>
          </a:xfrm>
          <a:prstGeom prst="rect">
            <a:avLst/>
          </a:prstGeom>
        </p:spPr>
        <p:txBody>
          <a:bodyPr/>
          <a:lstStyle>
            <a:lvl1pPr defTabSz="804672">
              <a:defRPr sz="2464">
                <a:solidFill>
                  <a:srgbClr val="FF0000"/>
                </a:solidFill>
                <a:latin typeface="Times New Roman"/>
                <a:ea typeface="Times New Roman"/>
                <a:cs typeface="Times New Roman"/>
                <a:sym typeface="Times New Roman"/>
              </a:defRPr>
            </a:lvl1pPr>
          </a:lstStyle>
          <a:p>
            <a:pPr/>
            <a:r>
              <a:t>Monthly Injectables(Combined Injectable Contraceptives, CICs)</a:t>
            </a:r>
          </a:p>
        </p:txBody>
      </p:sp>
      <p:sp>
        <p:nvSpPr>
          <p:cNvPr id="194" name="Content Placeholder 2"/>
          <p:cNvSpPr txBox="1"/>
          <p:nvPr>
            <p:ph type="body" idx="1"/>
          </p:nvPr>
        </p:nvSpPr>
        <p:spPr>
          <a:xfrm>
            <a:off x="214281" y="1142984"/>
            <a:ext cx="8715438" cy="5357851"/>
          </a:xfrm>
          <a:prstGeom prst="rect">
            <a:avLst/>
          </a:prstGeom>
        </p:spPr>
        <p:txBody>
          <a:bodyPr/>
          <a:lstStyle/>
          <a:p>
            <a:pPr marL="0" indent="0">
              <a:lnSpc>
                <a:spcPct val="90000"/>
              </a:lnSpc>
              <a:spcBef>
                <a:spcPts val="500"/>
              </a:spcBef>
              <a:buSzTx/>
              <a:buFontTx/>
              <a:buNone/>
              <a:defRPr sz="2200">
                <a:latin typeface="Times New Roman"/>
                <a:ea typeface="Times New Roman"/>
                <a:cs typeface="Times New Roman"/>
                <a:sym typeface="Times New Roman"/>
              </a:defRPr>
            </a:pPr>
            <a:r>
              <a:t>Contains a progestin and an estrogen. MOA- ovulation inhibition</a:t>
            </a:r>
            <a:endParaRPr b="1" sz="2400">
              <a:solidFill>
                <a:srgbClr val="C00000"/>
              </a:solidFill>
            </a:endParaRPr>
          </a:p>
          <a:p>
            <a:pPr marL="0" indent="0">
              <a:lnSpc>
                <a:spcPct val="90000"/>
              </a:lnSpc>
              <a:spcBef>
                <a:spcPts val="500"/>
              </a:spcBef>
              <a:buSzTx/>
              <a:buNone/>
              <a:defRPr b="1" sz="2200">
                <a:solidFill>
                  <a:srgbClr val="C00000"/>
                </a:solidFill>
                <a:latin typeface="Times New Roman"/>
                <a:ea typeface="Times New Roman"/>
                <a:cs typeface="Times New Roman"/>
                <a:sym typeface="Times New Roman"/>
              </a:defRPr>
            </a:pPr>
            <a:r>
              <a:t>1.MPA/estradiol cypionate (25mg) -</a:t>
            </a:r>
            <a:r>
              <a:rPr b="0">
                <a:solidFill>
                  <a:srgbClr val="000000"/>
                </a:solidFill>
              </a:rPr>
              <a:t> Ciclofemina, Cyclofem, Cyclo-Provera, Feminena, Lunella, Lunelle, and Novafem. </a:t>
            </a:r>
            <a:endParaRPr sz="2900"/>
          </a:p>
          <a:p>
            <a:pPr marL="0" indent="0">
              <a:lnSpc>
                <a:spcPct val="90000"/>
              </a:lnSpc>
              <a:spcBef>
                <a:spcPts val="500"/>
              </a:spcBef>
              <a:buSzTx/>
              <a:buNone/>
              <a:defRPr b="1" sz="2200">
                <a:solidFill>
                  <a:srgbClr val="C00000"/>
                </a:solidFill>
                <a:latin typeface="Times New Roman"/>
                <a:ea typeface="Times New Roman"/>
                <a:cs typeface="Times New Roman"/>
                <a:sym typeface="Times New Roman"/>
              </a:defRPr>
            </a:pPr>
            <a:r>
              <a:t>2.NET-EN/estradiol valerate(50mg)- </a:t>
            </a:r>
            <a:r>
              <a:rPr b="0">
                <a:solidFill>
                  <a:srgbClr val="000000"/>
                </a:solidFill>
              </a:rPr>
              <a:t>Mesigyna and Norigynon.</a:t>
            </a:r>
            <a:endParaRPr sz="2900"/>
          </a:p>
          <a:p>
            <a:pPr marL="0" indent="0">
              <a:lnSpc>
                <a:spcPct val="90000"/>
              </a:lnSpc>
              <a:spcBef>
                <a:spcPts val="500"/>
              </a:spcBef>
              <a:buSzTx/>
              <a:buNone/>
              <a:defRPr b="1" sz="2200">
                <a:latin typeface="Times New Roman"/>
                <a:ea typeface="Times New Roman"/>
                <a:cs typeface="Times New Roman"/>
                <a:sym typeface="Times New Roman"/>
              </a:defRPr>
            </a:pPr>
            <a:r>
              <a:t>Pearl Index-</a:t>
            </a:r>
            <a:endParaRPr sz="2900"/>
          </a:p>
          <a:p>
            <a:pPr marL="0" indent="0">
              <a:lnSpc>
                <a:spcPct val="90000"/>
              </a:lnSpc>
              <a:spcBef>
                <a:spcPts val="500"/>
              </a:spcBef>
              <a:buSzTx/>
              <a:buNone/>
              <a:defRPr sz="2200">
                <a:latin typeface="Times New Roman"/>
                <a:ea typeface="Times New Roman"/>
                <a:cs typeface="Times New Roman"/>
                <a:sym typeface="Times New Roman"/>
              </a:defRPr>
            </a:pPr>
            <a:r>
              <a:t>Typical use- 3preg /HWY		Perfect use- &lt;1 preg/HWY</a:t>
            </a:r>
            <a:endParaRPr sz="2900"/>
          </a:p>
          <a:p>
            <a:pPr marL="0" indent="0">
              <a:lnSpc>
                <a:spcPct val="90000"/>
              </a:lnSpc>
              <a:spcBef>
                <a:spcPts val="500"/>
              </a:spcBef>
              <a:buSzTx/>
              <a:buNone/>
              <a:defRPr b="1" sz="2200">
                <a:latin typeface="Times New Roman"/>
                <a:ea typeface="Times New Roman"/>
                <a:cs typeface="Times New Roman"/>
                <a:sym typeface="Times New Roman"/>
              </a:defRPr>
            </a:pPr>
            <a:r>
              <a:t>Return of fertility after injections are stopped: </a:t>
            </a:r>
            <a:r>
              <a:rPr b="0"/>
              <a:t>An average of about  5 months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457200" y="-25"/>
            <a:ext cx="8229600" cy="785820"/>
          </a:xfrm>
          <a:prstGeom prst="rect">
            <a:avLst/>
          </a:prstGeom>
        </p:spPr>
        <p:txBody>
          <a:bodyPr/>
          <a:lstStyle>
            <a:lvl1pPr>
              <a:defRPr sz="3600">
                <a:solidFill>
                  <a:srgbClr val="FF0000"/>
                </a:solidFill>
                <a:latin typeface="Times New Roman"/>
                <a:ea typeface="Times New Roman"/>
                <a:cs typeface="Times New Roman"/>
                <a:sym typeface="Times New Roman"/>
              </a:defRPr>
            </a:lvl1pPr>
          </a:lstStyle>
          <a:p>
            <a:pPr/>
            <a:r>
              <a:t>Combined Patch</a:t>
            </a:r>
          </a:p>
        </p:txBody>
      </p:sp>
      <p:sp>
        <p:nvSpPr>
          <p:cNvPr id="197" name="Content Placeholder 2"/>
          <p:cNvSpPr txBox="1"/>
          <p:nvPr>
            <p:ph type="body" idx="1"/>
          </p:nvPr>
        </p:nvSpPr>
        <p:spPr>
          <a:xfrm>
            <a:off x="457200" y="785794"/>
            <a:ext cx="8229600" cy="5786478"/>
          </a:xfrm>
          <a:prstGeom prst="rect">
            <a:avLst/>
          </a:prstGeom>
        </p:spPr>
        <p:txBody>
          <a:bodyPr/>
          <a:lstStyle/>
          <a:p>
            <a:pPr marL="0" indent="0">
              <a:spcBef>
                <a:spcPts val="500"/>
              </a:spcBef>
              <a:defRPr sz="2400">
                <a:latin typeface="Times New Roman"/>
                <a:ea typeface="Times New Roman"/>
                <a:cs typeface="Times New Roman"/>
                <a:sym typeface="Times New Roman"/>
              </a:defRPr>
            </a:pPr>
            <a:r>
              <a:t>A small, thin, square of ﬂexible plastic worn on the body. Which continuously releases—a progestin and an estrogen. </a:t>
            </a:r>
          </a:p>
          <a:p>
            <a:pPr marL="0" indent="0">
              <a:spcBef>
                <a:spcPts val="500"/>
              </a:spcBef>
              <a:defRPr sz="2400">
                <a:latin typeface="Times New Roman"/>
                <a:ea typeface="Times New Roman"/>
                <a:cs typeface="Times New Roman"/>
                <a:sym typeface="Times New Roman"/>
              </a:defRPr>
            </a:pPr>
            <a:r>
              <a:rPr>
                <a:solidFill>
                  <a:srgbClr val="C00000"/>
                </a:solidFill>
              </a:rPr>
              <a:t>Ortho Evra </a:t>
            </a:r>
            <a:r>
              <a:t>and </a:t>
            </a:r>
            <a:r>
              <a:rPr>
                <a:solidFill>
                  <a:srgbClr val="C00000"/>
                </a:solidFill>
              </a:rPr>
              <a:t>Evra</a:t>
            </a:r>
            <a:r>
              <a:t>.</a:t>
            </a:r>
          </a:p>
          <a:p>
            <a:pPr marL="0" indent="0">
              <a:spcBef>
                <a:spcPts val="500"/>
              </a:spcBef>
              <a:buSzTx/>
              <a:buNone/>
              <a:defRPr b="1" sz="2400">
                <a:latin typeface="Times New Roman"/>
                <a:ea typeface="Times New Roman"/>
                <a:cs typeface="Times New Roman"/>
                <a:sym typeface="Times New Roman"/>
              </a:defRPr>
            </a:pPr>
            <a:r>
              <a:t>Effectiveness</a:t>
            </a:r>
            <a:r>
              <a:rPr b="0"/>
              <a:t> :Typical use-7preg/HWY    Perfect use-&lt;1 preg/HWY</a:t>
            </a:r>
            <a:endParaRPr b="0"/>
          </a:p>
          <a:p>
            <a:pPr marL="0" indent="0">
              <a:spcBef>
                <a:spcPts val="500"/>
              </a:spcBef>
              <a:buSzTx/>
              <a:buNone/>
              <a:defRPr b="1" sz="2400">
                <a:latin typeface="Times New Roman"/>
                <a:ea typeface="Times New Roman"/>
                <a:cs typeface="Times New Roman"/>
                <a:sym typeface="Times New Roman"/>
              </a:defRPr>
            </a:pPr>
            <a:r>
              <a:t>No delay in return of fertility</a:t>
            </a:r>
          </a:p>
          <a:p>
            <a:pPr marL="0" indent="0">
              <a:spcBef>
                <a:spcPts val="500"/>
              </a:spcBef>
              <a:buSzTx/>
              <a:buNone/>
              <a:defRPr b="1" sz="2400">
                <a:latin typeface="Times New Roman"/>
                <a:ea typeface="Times New Roman"/>
                <a:cs typeface="Times New Roman"/>
                <a:sym typeface="Times New Roman"/>
              </a:defRPr>
            </a:pPr>
            <a:r>
              <a:t>How to Use-</a:t>
            </a:r>
          </a:p>
          <a:p>
            <a:pPr marL="0" indent="0">
              <a:spcBef>
                <a:spcPts val="500"/>
              </a:spcBef>
              <a:buFontTx/>
              <a:buChar char="❑"/>
              <a:defRPr sz="2400">
                <a:latin typeface="Times New Roman"/>
                <a:ea typeface="Times New Roman"/>
                <a:cs typeface="Times New Roman"/>
                <a:sym typeface="Times New Roman"/>
              </a:defRPr>
            </a:pPr>
            <a:r>
              <a:t>New patch every week for 3 weeks, then no patch for the fourth week. During this fourth week the woman will have monthly bleeding </a:t>
            </a:r>
          </a:p>
          <a:p>
            <a:pPr marL="0" indent="0">
              <a:spcBef>
                <a:spcPts val="500"/>
              </a:spcBef>
              <a:buFontTx/>
              <a:buChar char="❑"/>
              <a:defRPr sz="2400">
                <a:latin typeface="Times New Roman"/>
                <a:ea typeface="Times New Roman"/>
                <a:cs typeface="Times New Roman"/>
                <a:sym typeface="Times New Roman"/>
              </a:defRPr>
            </a:pPr>
            <a:r>
              <a:t>Can apply it on the upper outer arm, back, stomach, abdomen, or buttocks, wherever it is clean and dry, but not on the breasts</a:t>
            </a:r>
          </a:p>
          <a:p>
            <a:pPr marL="0" indent="0">
              <a:spcBef>
                <a:spcPts val="500"/>
              </a:spcBef>
              <a:buFontTx/>
              <a:buChar char="❑"/>
              <a:defRPr sz="2400">
                <a:latin typeface="Times New Roman"/>
                <a:ea typeface="Times New Roman"/>
                <a:cs typeface="Times New Roman"/>
                <a:sym typeface="Times New Roman"/>
              </a:defRPr>
            </a:pPr>
            <a:r>
              <a:t>Forgot to apply a new one- Apply a new patch as soon as possible.  </a:t>
            </a:r>
          </a:p>
          <a:p>
            <a:pPr marL="0" indent="0">
              <a:spcBef>
                <a:spcPts val="0"/>
              </a:spcBef>
              <a:buSzTx/>
              <a:buFontTx/>
              <a:buNone/>
              <a:defRPr sz="2200"/>
            </a:pPr>
            <a:r>
              <a:t> If late by only 1 or 2 days, no need for a backup method.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le 1"/>
          <p:cNvSpPr txBox="1"/>
          <p:nvPr>
            <p:ph type="title"/>
          </p:nvPr>
        </p:nvSpPr>
        <p:spPr>
          <a:prstGeom prst="rect">
            <a:avLst/>
          </a:prstGeom>
        </p:spPr>
        <p:txBody>
          <a:bodyPr/>
          <a:lstStyle>
            <a:lvl1pPr>
              <a:defRPr>
                <a:latin typeface="Times New Roman"/>
                <a:ea typeface="Times New Roman"/>
                <a:cs typeface="Times New Roman"/>
                <a:sym typeface="Times New Roman"/>
              </a:defRPr>
            </a:lvl1pPr>
          </a:lstStyle>
          <a:p>
            <a:pPr/>
            <a:r>
              <a:t>Wearing the Patch</a:t>
            </a:r>
          </a:p>
        </p:txBody>
      </p:sp>
      <p:pic>
        <p:nvPicPr>
          <p:cNvPr id="200" name="Content Placeholder 3" descr="Content Placeholder 3"/>
          <p:cNvPicPr>
            <a:picLocks noChangeAspect="1"/>
          </p:cNvPicPr>
          <p:nvPr/>
        </p:nvPicPr>
        <p:blipFill>
          <a:blip r:embed="rId2">
            <a:extLst/>
          </a:blip>
          <a:srcRect l="0" t="16731" r="0" b="0"/>
          <a:stretch>
            <a:fillRect/>
          </a:stretch>
        </p:blipFill>
        <p:spPr>
          <a:xfrm>
            <a:off x="857224" y="1571611"/>
            <a:ext cx="7500989" cy="4554553"/>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4" name="Picture 4"/>
          <p:cNvGrpSpPr/>
          <p:nvPr/>
        </p:nvGrpSpPr>
        <p:grpSpPr>
          <a:xfrm>
            <a:off x="6357949" y="42090"/>
            <a:ext cx="2743201" cy="1886712"/>
            <a:chOff x="0" y="0"/>
            <a:chExt cx="2743200" cy="1886711"/>
          </a:xfrm>
        </p:grpSpPr>
        <p:sp>
          <p:nvSpPr>
            <p:cNvPr id="202" name="Shape"/>
            <p:cNvSpPr/>
            <p:nvPr/>
          </p:nvSpPr>
          <p:spPr>
            <a:xfrm>
              <a:off x="-1" y="-1"/>
              <a:ext cx="2743201" cy="1886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572" y="0"/>
                    <a:pt x="1277" y="0"/>
                  </a:cubicBezTo>
                  <a:lnTo>
                    <a:pt x="20323" y="0"/>
                  </a:lnTo>
                  <a:lnTo>
                    <a:pt x="20323" y="0"/>
                  </a:lnTo>
                  <a:cubicBezTo>
                    <a:pt x="21028" y="0"/>
                    <a:pt x="21600" y="831"/>
                    <a:pt x="21600" y="1856"/>
                  </a:cubicBezTo>
                  <a:lnTo>
                    <a:pt x="21600" y="19744"/>
                  </a:lnTo>
                  <a:lnTo>
                    <a:pt x="21600" y="19744"/>
                  </a:lnTo>
                  <a:cubicBezTo>
                    <a:pt x="21600" y="20769"/>
                    <a:pt x="21028" y="21600"/>
                    <a:pt x="20323" y="21600"/>
                  </a:cubicBezTo>
                  <a:lnTo>
                    <a:pt x="1277" y="21600"/>
                  </a:lnTo>
                  <a:lnTo>
                    <a:pt x="1277" y="21600"/>
                  </a:lnTo>
                  <a:cubicBezTo>
                    <a:pt x="572"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203" name="image25.jpeg" descr="image25.jpeg"/>
            <p:cNvPicPr>
              <a:picLocks noChangeAspect="1"/>
            </p:cNvPicPr>
            <p:nvPr/>
          </p:nvPicPr>
          <p:blipFill>
            <a:blip r:embed="rId2">
              <a:extLst/>
            </a:blip>
            <a:srcRect l="0" t="0" r="0" b="0"/>
            <a:stretch>
              <a:fillRect/>
            </a:stretch>
          </p:blipFill>
          <p:spPr>
            <a:xfrm>
              <a:off x="0" y="0"/>
              <a:ext cx="2743200" cy="1886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8" y="0"/>
                  </a:moveTo>
                  <a:cubicBezTo>
                    <a:pt x="573" y="0"/>
                    <a:pt x="0" y="833"/>
                    <a:pt x="0" y="1858"/>
                  </a:cubicBezTo>
                  <a:lnTo>
                    <a:pt x="0" y="19742"/>
                  </a:lnTo>
                  <a:cubicBezTo>
                    <a:pt x="0" y="20767"/>
                    <a:pt x="573" y="21600"/>
                    <a:pt x="1278" y="21600"/>
                  </a:cubicBezTo>
                  <a:lnTo>
                    <a:pt x="20322" y="21600"/>
                  </a:lnTo>
                  <a:cubicBezTo>
                    <a:pt x="21027" y="21600"/>
                    <a:pt x="21600" y="20767"/>
                    <a:pt x="21600" y="19742"/>
                  </a:cubicBezTo>
                  <a:lnTo>
                    <a:pt x="21600" y="1858"/>
                  </a:lnTo>
                  <a:cubicBezTo>
                    <a:pt x="21600" y="833"/>
                    <a:pt x="21027" y="0"/>
                    <a:pt x="20322" y="0"/>
                  </a:cubicBezTo>
                  <a:lnTo>
                    <a:pt x="1278"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205" name="Title 1"/>
          <p:cNvSpPr txBox="1"/>
          <p:nvPr>
            <p:ph type="title"/>
          </p:nvPr>
        </p:nvSpPr>
        <p:spPr>
          <a:xfrm>
            <a:off x="457199" y="-25"/>
            <a:ext cx="6472256" cy="785820"/>
          </a:xfrm>
          <a:prstGeom prst="rect">
            <a:avLst/>
          </a:prstGeom>
        </p:spPr>
        <p:txBody>
          <a:bodyPr/>
          <a:lstStyle>
            <a:lvl1pPr>
              <a:defRPr sz="3600">
                <a:solidFill>
                  <a:srgbClr val="FF0000"/>
                </a:solidFill>
                <a:latin typeface="Times New Roman"/>
                <a:ea typeface="Times New Roman"/>
                <a:cs typeface="Times New Roman"/>
                <a:sym typeface="Times New Roman"/>
              </a:defRPr>
            </a:lvl1pPr>
          </a:lstStyle>
          <a:p>
            <a:pPr/>
            <a:r>
              <a:t>Combined Vaginal Ring</a:t>
            </a:r>
          </a:p>
        </p:txBody>
      </p:sp>
      <p:sp>
        <p:nvSpPr>
          <p:cNvPr id="206" name="Content Placeholder 2"/>
          <p:cNvSpPr txBox="1"/>
          <p:nvPr>
            <p:ph type="body" idx="1"/>
          </p:nvPr>
        </p:nvSpPr>
        <p:spPr>
          <a:xfrm>
            <a:off x="457200" y="785794"/>
            <a:ext cx="8229600" cy="5786478"/>
          </a:xfrm>
          <a:prstGeom prst="rect">
            <a:avLst/>
          </a:prstGeom>
        </p:spPr>
        <p:txBody>
          <a:bodyPr/>
          <a:lstStyle/>
          <a:p>
            <a:pPr marL="0" indent="0">
              <a:spcBef>
                <a:spcPts val="400"/>
              </a:spcBef>
              <a:defRPr sz="2000">
                <a:latin typeface="Times New Roman"/>
                <a:ea typeface="Times New Roman"/>
                <a:cs typeface="Times New Roman"/>
                <a:sym typeface="Times New Roman"/>
              </a:defRPr>
            </a:pPr>
            <a:r>
              <a:t>A ﬂexible ring in the vagina, that continuously releases a progestin and an estrogen - </a:t>
            </a:r>
            <a:r>
              <a:rPr>
                <a:solidFill>
                  <a:srgbClr val="C00000"/>
                </a:solidFill>
              </a:rPr>
              <a:t>NuvaRing</a:t>
            </a:r>
            <a:endParaRPr>
              <a:solidFill>
                <a:srgbClr val="C00000"/>
              </a:solidFill>
            </a:endParaRPr>
          </a:p>
          <a:p>
            <a:pPr marL="0" indent="0">
              <a:spcBef>
                <a:spcPts val="400"/>
              </a:spcBef>
              <a:defRPr sz="2000">
                <a:latin typeface="Times New Roman"/>
                <a:ea typeface="Times New Roman"/>
                <a:cs typeface="Times New Roman"/>
                <a:sym typeface="Times New Roman"/>
              </a:defRPr>
            </a:pPr>
            <a:r>
              <a:rPr>
                <a:solidFill>
                  <a:srgbClr val="C00000"/>
                </a:solidFill>
              </a:rPr>
              <a:t> T</a:t>
            </a:r>
            <a:r>
              <a:t>he ring is in place for 3 weeks, removed in the fourth week for menstruation.</a:t>
            </a:r>
          </a:p>
          <a:p>
            <a:pPr marL="0" indent="0">
              <a:spcBef>
                <a:spcPts val="400"/>
              </a:spcBef>
              <a:defRPr b="1" sz="2000">
                <a:latin typeface="Times New Roman"/>
                <a:ea typeface="Times New Roman"/>
                <a:cs typeface="Times New Roman"/>
                <a:sym typeface="Times New Roman"/>
              </a:defRPr>
            </a:pPr>
            <a:r>
              <a:t>Effectiveness-</a:t>
            </a:r>
            <a:r>
              <a:rPr b="0"/>
              <a:t>Typical use - 7 preg / HWY    Perfect use &lt;1 preg / HWY</a:t>
            </a:r>
          </a:p>
        </p:txBody>
      </p:sp>
      <p:graphicFrame>
        <p:nvGraphicFramePr>
          <p:cNvPr id="207" name="Table 3"/>
          <p:cNvGraphicFramePr/>
          <p:nvPr/>
        </p:nvGraphicFramePr>
        <p:xfrm>
          <a:off x="798481" y="2770845"/>
          <a:ext cx="8786875" cy="33575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117979"/>
                <a:gridCol w="4701213"/>
              </a:tblGrid>
              <a:tr h="1704340">
                <a:tc>
                  <a:txBody>
                    <a:bodyPr/>
                    <a:lstStyle/>
                    <a:p>
                      <a:pPr algn="l">
                        <a:defRPr sz="1800">
                          <a:latin typeface="Times New Roman"/>
                          <a:ea typeface="Times New Roman"/>
                          <a:cs typeface="Times New Roman"/>
                          <a:sym typeface="Times New Roman"/>
                        </a:defRPr>
                      </a:pPr>
                      <a:r>
                        <a:t> I</a:t>
                      </a:r>
                      <a:r>
                        <a:rPr sz="2000"/>
                        <a:t>f left out &gt;48hrs, then backup method for 7days</a:t>
                      </a:r>
                    </a:p>
                  </a:txBody>
                  <a:tcPr marL="45720" marR="45720" marT="45720" marB="45720" anchor="t" anchorCtr="0" horzOverflow="overflow">
                    <a:solidFill>
                      <a:srgbClr val="FFFFFF"/>
                    </a:solidFill>
                  </a:tcPr>
                </a:tc>
                <a:tc>
                  <a:txBody>
                    <a:bodyPr/>
                    <a:lstStyle/>
                    <a:p>
                      <a:pPr algn="l">
                        <a:buSzPct val="100000"/>
                        <a:buFont typeface="Arial"/>
                        <a:buChar char="•"/>
                        <a:defRPr sz="1800">
                          <a:latin typeface="Times New Roman"/>
                          <a:ea typeface="Times New Roman"/>
                          <a:cs typeface="Times New Roman"/>
                          <a:sym typeface="Times New Roman"/>
                        </a:defRPr>
                      </a:pPr>
                      <a:r>
                        <a:t>The ring can be removed for sex, cleaning, or other reasons, although removing it is not necessary.</a:t>
                      </a:r>
                    </a:p>
                    <a:p>
                      <a:pPr algn="l">
                        <a:buSzPct val="100000"/>
                        <a:buFont typeface="Arial"/>
                        <a:buChar char="•"/>
                        <a:defRPr sz="1800">
                          <a:latin typeface="Times New Roman"/>
                          <a:ea typeface="Times New Roman"/>
                          <a:cs typeface="Times New Roman"/>
                          <a:sym typeface="Times New Roman"/>
                        </a:defRPr>
                      </a:pPr>
                      <a:r>
                        <a:t>If the ring slips out, she should rinse it in clean water and immediately reinsert it.</a:t>
                      </a:r>
                    </a:p>
                  </a:txBody>
                  <a:tcPr marL="45720" marR="45720" marT="45720" marB="45720" anchor="t" anchorCtr="0" horzOverflow="overflow">
                    <a:solidFill>
                      <a:srgbClr val="FFFFFF"/>
                    </a:solidFill>
                  </a:tcPr>
                </a:tc>
              </a:tr>
              <a:tr h="1602662">
                <a:tc>
                  <a:txBody>
                    <a:bodyPr/>
                    <a:lstStyle/>
                    <a:p>
                      <a:pPr algn="l">
                        <a:defRPr sz="1800"/>
                      </a:pPr>
                      <a:r>
                        <a:rPr sz="2000">
                          <a:latin typeface="Times New Roman"/>
                          <a:ea typeface="Times New Roman"/>
                          <a:cs typeface="Times New Roman"/>
                          <a:sym typeface="Times New Roman"/>
                        </a:rPr>
                        <a:t>Kept ring in longer than  3 weeks?
 </a:t>
                      </a:r>
                    </a:p>
                  </a:txBody>
                  <a:tcPr marL="45720" marR="45720" marT="45720" marB="45720" anchor="t" anchorCtr="0" horzOverflow="overflow">
                    <a:lnB w="12700">
                      <a:solidFill>
                        <a:srgbClr val="000000"/>
                      </a:solidFill>
                    </a:lnB>
                    <a:solidFill>
                      <a:srgbClr val="FFFFFF"/>
                    </a:solidFill>
                  </a:tcPr>
                </a:tc>
                <a:tc>
                  <a:txBody>
                    <a:bodyPr/>
                    <a:lstStyle/>
                    <a:p>
                      <a:pPr algn="l">
                        <a:buSzPct val="100000"/>
                        <a:buFont typeface="Arial"/>
                        <a:buChar char="•"/>
                        <a:defRPr sz="1800">
                          <a:latin typeface="Times New Roman"/>
                          <a:ea typeface="Times New Roman"/>
                          <a:cs typeface="Times New Roman"/>
                          <a:sym typeface="Times New Roman"/>
                        </a:defRPr>
                      </a:pPr>
                      <a:r>
                        <a:t> If the same ring is used for up to 4 weeks, no backup method is needed. She can take a ring-free week or start a new ring immediately. </a:t>
                      </a:r>
                    </a:p>
                    <a:p>
                      <a:pPr algn="l">
                        <a:buSzPct val="100000"/>
                        <a:buFont typeface="Arial"/>
                        <a:buChar char="•"/>
                        <a:defRPr sz="1800">
                          <a:latin typeface="Times New Roman"/>
                          <a:ea typeface="Times New Roman"/>
                          <a:cs typeface="Times New Roman"/>
                          <a:sym typeface="Times New Roman"/>
                        </a:defRPr>
                      </a:pPr>
                      <a:r>
                        <a:t>If the same ring is used for more than  4 weeks but less than 5 weeks, insert a new ring and  skip the ring-free week. No backup.</a:t>
                      </a:r>
                    </a:p>
                  </a:txBody>
                  <a:tcPr marL="45720" marR="45720" marT="45720" marB="45720" anchor="t" anchorCtr="0" horzOverflow="overflow">
                    <a:lnB w="12700">
                      <a:solidFill>
                        <a:srgbClr val="000000"/>
                      </a:solidFill>
                    </a:lnB>
                    <a:solidFill>
                      <a:srgbClr val="FFFFFF"/>
                    </a:solidFill>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457200" y="-25"/>
            <a:ext cx="8229600" cy="785820"/>
          </a:xfrm>
          <a:prstGeom prst="rect">
            <a:avLst/>
          </a:prstGeom>
        </p:spPr>
        <p:txBody>
          <a:bodyPr/>
          <a:lstStyle>
            <a:lvl1pPr>
              <a:defRPr sz="3600">
                <a:solidFill>
                  <a:srgbClr val="FF0000"/>
                </a:solidFill>
                <a:latin typeface="Times New Roman"/>
                <a:ea typeface="Times New Roman"/>
                <a:cs typeface="Times New Roman"/>
                <a:sym typeface="Times New Roman"/>
              </a:defRPr>
            </a:lvl1pPr>
          </a:lstStyle>
          <a:p>
            <a:pPr/>
            <a:r>
              <a:t>Progesterone Releasing Vaginal Ring</a:t>
            </a:r>
          </a:p>
        </p:txBody>
      </p:sp>
      <p:sp>
        <p:nvSpPr>
          <p:cNvPr id="210" name="Content Placeholder 2"/>
          <p:cNvSpPr txBox="1"/>
          <p:nvPr>
            <p:ph type="body" idx="1"/>
          </p:nvPr>
        </p:nvSpPr>
        <p:spPr>
          <a:xfrm>
            <a:off x="457200" y="928669"/>
            <a:ext cx="8229600" cy="5929355"/>
          </a:xfrm>
          <a:prstGeom prst="rect">
            <a:avLst/>
          </a:prstGeom>
        </p:spPr>
        <p:txBody>
          <a:bodyPr/>
          <a:lstStyle/>
          <a:p>
            <a:pPr marL="0" indent="0">
              <a:spcBef>
                <a:spcPts val="500"/>
              </a:spcBef>
              <a:defRPr sz="2400">
                <a:latin typeface="Times New Roman"/>
                <a:ea typeface="Times New Roman"/>
                <a:cs typeface="Times New Roman"/>
                <a:sym typeface="Times New Roman"/>
              </a:defRPr>
            </a:pPr>
            <a:r>
              <a:t>A smooth, soft, ﬂexible ring placed in the vagina. Continuously releases natural progesterone hormone</a:t>
            </a:r>
          </a:p>
          <a:p>
            <a:pPr marL="0" indent="0">
              <a:spcBef>
                <a:spcPts val="500"/>
              </a:spcBef>
              <a:defRPr sz="2400">
                <a:latin typeface="Times New Roman"/>
                <a:ea typeface="Times New Roman"/>
                <a:cs typeface="Times New Roman"/>
                <a:sym typeface="Times New Roman"/>
              </a:defRPr>
            </a:pPr>
            <a:r>
              <a:t>Suitable for postpartum women who are actively breastfeeding, at least 4 times per day.</a:t>
            </a:r>
          </a:p>
          <a:p>
            <a:pPr marL="0" indent="0">
              <a:spcBef>
                <a:spcPts val="500"/>
              </a:spcBef>
              <a:defRPr b="1" sz="2400">
                <a:latin typeface="Times New Roman"/>
                <a:ea typeface="Times New Roman"/>
                <a:cs typeface="Times New Roman"/>
                <a:sym typeface="Times New Roman"/>
              </a:defRPr>
            </a:pPr>
            <a:r>
              <a:t>When to Use: </a:t>
            </a:r>
            <a:r>
              <a:rPr b="0"/>
              <a:t>4 to 9 weeks after giving birth</a:t>
            </a:r>
            <a:endParaRPr b="0"/>
          </a:p>
          <a:p>
            <a:pPr marL="0" indent="0">
              <a:spcBef>
                <a:spcPts val="500"/>
              </a:spcBef>
              <a:buSzTx/>
              <a:buNone/>
              <a:defRPr sz="2400">
                <a:latin typeface="Times New Roman"/>
                <a:ea typeface="Times New Roman"/>
                <a:cs typeface="Times New Roman"/>
                <a:sym typeface="Times New Roman"/>
              </a:defRPr>
            </a:pPr>
            <a:r>
              <a:t>-Each ring is kept in place for 90 days. The woman can then replace it with a new ring immediately. Up to 4 rings can be used, one  after another, with no breaks</a:t>
            </a:r>
          </a:p>
          <a:p>
            <a:pPr marL="0" indent="0">
              <a:spcBef>
                <a:spcPts val="500"/>
              </a:spcBef>
              <a:buSzTx/>
              <a:buNone/>
              <a:defRPr sz="2400">
                <a:latin typeface="Times New Roman"/>
                <a:ea typeface="Times New Roman"/>
                <a:cs typeface="Times New Roman"/>
                <a:sym typeface="Times New Roman"/>
              </a:defRPr>
            </a:pPr>
            <a:r>
              <a:t>-The ring should never be left out for more than  2 hours</a:t>
            </a:r>
          </a:p>
          <a:p>
            <a:pPr marL="0" indent="0">
              <a:spcBef>
                <a:spcPts val="500"/>
              </a:spcBef>
              <a:buSzTx/>
              <a:buNone/>
              <a:defRPr sz="2400">
                <a:latin typeface="Times New Roman"/>
                <a:ea typeface="Times New Roman"/>
                <a:cs typeface="Times New Roman"/>
                <a:sym typeface="Times New Roman"/>
              </a:defRPr>
            </a:pPr>
            <a:r>
              <a:t>-If left for &gt;24 hours-Put the ring back as soon as possible-use condom if woman has sex in next 48 hours</a:t>
            </a:r>
          </a:p>
          <a:p>
            <a:pPr marL="0" indent="0">
              <a:spcBef>
                <a:spcPts val="500"/>
              </a:spcBef>
              <a:buSzTx/>
              <a:buNone/>
              <a:defRPr b="1" sz="2400">
                <a:latin typeface="Times New Roman"/>
                <a:ea typeface="Times New Roman"/>
                <a:cs typeface="Times New Roman"/>
                <a:sym typeface="Times New Roman"/>
              </a:defRPr>
            </a:pPr>
            <a:r>
              <a:t>Effectiveness</a:t>
            </a:r>
            <a:r>
              <a:rPr b="0"/>
              <a:t>: 2 preg/HWY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
          <p:cNvSpPr txBox="1"/>
          <p:nvPr>
            <p:ph type="title"/>
          </p:nvPr>
        </p:nvSpPr>
        <p:spPr>
          <a:xfrm>
            <a:off x="457200" y="-25"/>
            <a:ext cx="8229600" cy="785820"/>
          </a:xfrm>
          <a:prstGeom prst="rect">
            <a:avLst/>
          </a:prstGeom>
        </p:spPr>
        <p:txBody>
          <a:bodyPr/>
          <a:lstStyle>
            <a:lvl1pPr>
              <a:defRPr>
                <a:solidFill>
                  <a:srgbClr val="FF0000"/>
                </a:solidFill>
                <a:latin typeface="Times New Roman"/>
                <a:ea typeface="Times New Roman"/>
                <a:cs typeface="Times New Roman"/>
                <a:sym typeface="Times New Roman"/>
              </a:defRPr>
            </a:lvl1pPr>
          </a:lstStyle>
          <a:p>
            <a:pPr/>
            <a:r>
              <a:t>Implants</a:t>
            </a:r>
          </a:p>
        </p:txBody>
      </p:sp>
      <p:sp>
        <p:nvSpPr>
          <p:cNvPr id="213" name="Content Placeholder 2"/>
          <p:cNvSpPr txBox="1"/>
          <p:nvPr>
            <p:ph type="body" idx="1"/>
          </p:nvPr>
        </p:nvSpPr>
        <p:spPr>
          <a:xfrm>
            <a:off x="457200" y="642917"/>
            <a:ext cx="8229600" cy="6098452"/>
          </a:xfrm>
          <a:prstGeom prst="rect">
            <a:avLst/>
          </a:prstGeom>
        </p:spPr>
        <p:txBody>
          <a:bodyPr/>
          <a:lstStyle/>
          <a:p>
            <a:pPr marL="0" indent="0">
              <a:spcBef>
                <a:spcPts val="500"/>
              </a:spcBef>
              <a:defRPr sz="2400">
                <a:latin typeface="Times New Roman"/>
                <a:ea typeface="Times New Roman"/>
                <a:cs typeface="Times New Roman"/>
                <a:sym typeface="Times New Roman"/>
              </a:defRPr>
            </a:pPr>
            <a:r>
              <a:t> Small plastic rods, that release progestin</a:t>
            </a:r>
          </a:p>
          <a:p>
            <a:pPr marL="0" indent="0">
              <a:spcBef>
                <a:spcPts val="500"/>
              </a:spcBef>
              <a:defRPr sz="2400">
                <a:latin typeface="Times New Roman"/>
                <a:ea typeface="Times New Roman"/>
                <a:cs typeface="Times New Roman"/>
                <a:sym typeface="Times New Roman"/>
              </a:defRPr>
            </a:pPr>
            <a:r>
              <a:t> A specifically trained provider performs a minor surgical procedure to place one or 2 rods under the skin on the inside of a woman’s upper arm.</a:t>
            </a:r>
          </a:p>
          <a:p>
            <a:pPr marL="0" indent="0">
              <a:spcBef>
                <a:spcPts val="500"/>
              </a:spcBef>
              <a:defRPr sz="2400">
                <a:latin typeface="Times New Roman"/>
                <a:ea typeface="Times New Roman"/>
                <a:cs typeface="Times New Roman"/>
                <a:sym typeface="Times New Roman"/>
              </a:defRPr>
            </a:pPr>
            <a:r>
              <a:t>Effective-&lt;1 pregHWY</a:t>
            </a:r>
          </a:p>
        </p:txBody>
      </p:sp>
      <p:graphicFrame>
        <p:nvGraphicFramePr>
          <p:cNvPr id="214" name="Table 3"/>
          <p:cNvGraphicFramePr/>
          <p:nvPr/>
        </p:nvGraphicFramePr>
        <p:xfrm>
          <a:off x="514335" y="2784446"/>
          <a:ext cx="8229601" cy="272648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057400"/>
                <a:gridCol w="2057400"/>
                <a:gridCol w="2057400"/>
                <a:gridCol w="2057400"/>
              </a:tblGrid>
              <a:tr h="344349">
                <a:tc>
                  <a:txBody>
                    <a:bodyPr/>
                    <a:lstStyle/>
                    <a:p>
                      <a:pPr algn="l">
                        <a:defRPr b="0" sz="1800">
                          <a:solidFill>
                            <a:srgbClr val="000000"/>
                          </a:solidFill>
                        </a:defRPr>
                      </a:pPr>
                      <a:r>
                        <a:rPr b="1">
                          <a:solidFill>
                            <a:srgbClr val="FFFFFF"/>
                          </a:solidFill>
                        </a:rPr>
                        <a:t>Name </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l">
                        <a:defRPr b="0" sz="1800">
                          <a:solidFill>
                            <a:srgbClr val="000000"/>
                          </a:solidFill>
                        </a:defRPr>
                      </a:pPr>
                      <a:r>
                        <a:rPr b="1">
                          <a:solidFill>
                            <a:srgbClr val="FFFFFF"/>
                          </a:solidFill>
                        </a:rPr>
                        <a:t>No. of Rods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l">
                        <a:defRPr b="0" sz="1800">
                          <a:solidFill>
                            <a:srgbClr val="000000"/>
                          </a:solidFill>
                        </a:defRPr>
                      </a:pPr>
                      <a:r>
                        <a:rPr b="1">
                          <a:solidFill>
                            <a:srgbClr val="FFFFFF"/>
                          </a:solidFill>
                        </a:rPr>
                        <a:t>Composition</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l">
                        <a:defRPr b="0" sz="1800">
                          <a:solidFill>
                            <a:srgbClr val="000000"/>
                          </a:solidFill>
                        </a:defRPr>
                      </a:pPr>
                      <a:r>
                        <a:rPr b="1">
                          <a:solidFill>
                            <a:srgbClr val="FFFFFF"/>
                          </a:solidFill>
                        </a:rPr>
                        <a:t>Effectiveness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r>
              <a:tr h="344349">
                <a:tc>
                  <a:txBody>
                    <a:bodyPr/>
                    <a:lstStyle/>
                    <a:p>
                      <a:pPr algn="l">
                        <a:defRPr sz="1800"/>
                      </a:pPr>
                      <a:r>
                        <a:rPr b="1"/>
                        <a:t>Jadella</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2</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Levonorgestrel</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5yrs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594355">
                <a:tc>
                  <a:txBody>
                    <a:bodyPr/>
                    <a:lstStyle/>
                    <a:p>
                      <a:pPr algn="l">
                        <a:defRPr sz="1800"/>
                      </a:pPr>
                      <a:r>
                        <a:rPr b="1"/>
                        <a:t>Implanon NXT (Nexplanon)</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1</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Etonogestrel</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3yrs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594355">
                <a:tc>
                  <a:txBody>
                    <a:bodyPr/>
                    <a:lstStyle/>
                    <a:p>
                      <a:pPr algn="l">
                        <a:defRPr sz="1800"/>
                      </a:pPr>
                      <a:r>
                        <a:rPr b="1"/>
                        <a:t>Levoplant 
(Sino-Implant II)</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2</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Levonorgestrel</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4yrs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849079">
                <a:tc>
                  <a:txBody>
                    <a:bodyPr/>
                    <a:lstStyle/>
                    <a:p>
                      <a:pPr algn="l">
                        <a:defRPr sz="1800"/>
                      </a:pPr>
                      <a:r>
                        <a:rPr b="1"/>
                        <a:t>Norplant
(discontinued in 2008)</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6</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Levonorgestrel</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t>5-7yrs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bl>
          </a:graphicData>
        </a:graphic>
      </p:graphicFrame>
      <p:sp>
        <p:nvSpPr>
          <p:cNvPr id="215" name="Rectangle 4"/>
          <p:cNvSpPr txBox="1"/>
          <p:nvPr/>
        </p:nvSpPr>
        <p:spPr>
          <a:xfrm>
            <a:off x="521451" y="5772770"/>
            <a:ext cx="8215370" cy="6648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C00000"/>
                </a:solidFill>
                <a:latin typeface="Times New Roman"/>
                <a:ea typeface="Times New Roman"/>
                <a:cs typeface="Times New Roman"/>
                <a:sym typeface="Times New Roman"/>
              </a:defRPr>
            </a:lvl1pPr>
          </a:lstStyle>
          <a:p>
            <a:pPr/>
            <a:r>
              <a:t>Do not contain estrogen, and so can be used throughout breastfeeding  and by women who cannot use methods with estrogen.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itle 1"/>
          <p:cNvSpPr txBox="1"/>
          <p:nvPr>
            <p:ph type="title"/>
          </p:nvPr>
        </p:nvSpPr>
        <p:spPr>
          <a:xfrm>
            <a:off x="1328525" y="119547"/>
            <a:ext cx="6948265" cy="1143001"/>
          </a:xfrm>
          <a:prstGeom prst="rect">
            <a:avLst/>
          </a:prstGeom>
        </p:spPr>
        <p:txBody>
          <a:bodyPr/>
          <a:lstStyle/>
          <a:p>
            <a:pPr defTabSz="548640">
              <a:defRPr b="1" sz="2640"/>
            </a:pPr>
            <a:r>
              <a:t>Pregnancy checklist</a:t>
            </a:r>
          </a:p>
          <a:p>
            <a:pPr defTabSz="548640">
              <a:defRPr b="1" sz="2640"/>
            </a:pPr>
            <a:r>
              <a:t>Before counselling and starting any method </a:t>
            </a:r>
          </a:p>
        </p:txBody>
      </p:sp>
      <p:sp>
        <p:nvSpPr>
          <p:cNvPr id="111" name="Content Placeholder 2"/>
          <p:cNvSpPr txBox="1"/>
          <p:nvPr>
            <p:ph type="body" idx="1"/>
          </p:nvPr>
        </p:nvSpPr>
        <p:spPr>
          <a:xfrm>
            <a:off x="552063" y="1374948"/>
            <a:ext cx="8039874" cy="4766570"/>
          </a:xfrm>
          <a:prstGeom prst="rect">
            <a:avLst/>
          </a:prstGeom>
        </p:spPr>
        <p:txBody>
          <a:bodyPr/>
          <a:lstStyle/>
          <a:p>
            <a:pPr marL="288035" indent="-288035" defTabSz="768095">
              <a:spcBef>
                <a:spcPts val="400"/>
              </a:spcBef>
              <a:defRPr sz="1848">
                <a:latin typeface="Times New Roman"/>
                <a:ea typeface="Times New Roman"/>
                <a:cs typeface="Times New Roman"/>
                <a:sym typeface="Times New Roman"/>
              </a:defRPr>
            </a:pPr>
          </a:p>
          <a:p>
            <a:pPr marL="0" indent="0" defTabSz="768095">
              <a:spcBef>
                <a:spcPts val="400"/>
              </a:spcBef>
              <a:buSzTx/>
              <a:buNone/>
              <a:defRPr sz="1848">
                <a:latin typeface="Times New Roman"/>
                <a:ea typeface="Times New Roman"/>
                <a:cs typeface="Times New Roman"/>
                <a:sym typeface="Times New Roman"/>
              </a:defRPr>
            </a:pPr>
            <a:r>
              <a:t>1-Have you abstained from sexual intercourse since  last menses or delivery</a:t>
            </a:r>
          </a:p>
          <a:p>
            <a:pPr marL="0" indent="0" defTabSz="768095">
              <a:spcBef>
                <a:spcPts val="400"/>
              </a:spcBef>
              <a:buSzTx/>
              <a:buNone/>
              <a:defRPr sz="1848">
                <a:latin typeface="Times New Roman"/>
                <a:ea typeface="Times New Roman"/>
                <a:cs typeface="Times New Roman"/>
                <a:sym typeface="Times New Roman"/>
              </a:defRPr>
            </a:pPr>
            <a:r>
              <a:t>2-Did the first day of menses start within past 7 days (within 12 days for IUCD)</a:t>
            </a:r>
          </a:p>
          <a:p>
            <a:pPr marL="0" indent="0" defTabSz="768095">
              <a:spcBef>
                <a:spcPts val="400"/>
              </a:spcBef>
              <a:buSzTx/>
              <a:buNone/>
              <a:defRPr sz="1848">
                <a:latin typeface="Times New Roman"/>
                <a:ea typeface="Times New Roman"/>
                <a:cs typeface="Times New Roman"/>
                <a:sym typeface="Times New Roman"/>
              </a:defRPr>
            </a:pPr>
            <a:r>
              <a:t>4-Had a miscarriage in last 7 days (within 12 days for IUCD)</a:t>
            </a:r>
          </a:p>
          <a:p>
            <a:pPr marL="0" indent="0" defTabSz="768095">
              <a:spcBef>
                <a:spcPts val="400"/>
              </a:spcBef>
              <a:buSzTx/>
              <a:buNone/>
              <a:defRPr sz="1848">
                <a:latin typeface="Times New Roman"/>
                <a:ea typeface="Times New Roman"/>
                <a:cs typeface="Times New Roman"/>
                <a:sym typeface="Times New Roman"/>
              </a:defRPr>
            </a:pPr>
            <a:r>
              <a:t>3-Had a baby in last 4 weeks </a:t>
            </a:r>
          </a:p>
          <a:p>
            <a:pPr marL="0" indent="0" defTabSz="768095">
              <a:spcBef>
                <a:spcPts val="400"/>
              </a:spcBef>
              <a:buSzTx/>
              <a:buNone/>
              <a:defRPr sz="1848">
                <a:latin typeface="Times New Roman"/>
                <a:ea typeface="Times New Roman"/>
                <a:cs typeface="Times New Roman"/>
                <a:sym typeface="Times New Roman"/>
              </a:defRPr>
            </a:pPr>
            <a:r>
              <a:t>4- Have a Baby less than 6 months old but Menses have not returned after last childbirth and Baby isfully breast fed </a:t>
            </a:r>
          </a:p>
          <a:p>
            <a:pPr marL="0" indent="0" defTabSz="768095">
              <a:spcBef>
                <a:spcPts val="400"/>
              </a:spcBef>
              <a:buSzTx/>
              <a:buNone/>
              <a:defRPr sz="1848">
                <a:latin typeface="Times New Roman"/>
                <a:ea typeface="Times New Roman"/>
                <a:cs typeface="Times New Roman"/>
                <a:sym typeface="Times New Roman"/>
              </a:defRPr>
            </a:pPr>
            <a:r>
              <a:t>6-Using reliable contraceptive method correctly </a:t>
            </a:r>
          </a:p>
          <a:p>
            <a:pPr marL="0" indent="0" defTabSz="768095">
              <a:spcBef>
                <a:spcPts val="400"/>
              </a:spcBef>
              <a:buSzTx/>
              <a:buNone/>
              <a:defRPr sz="1848">
                <a:latin typeface="Times New Roman"/>
                <a:ea typeface="Times New Roman"/>
                <a:cs typeface="Times New Roman"/>
                <a:sym typeface="Times New Roman"/>
              </a:defRPr>
            </a:pPr>
          </a:p>
          <a:p>
            <a:pPr marL="0" indent="0" defTabSz="768095">
              <a:spcBef>
                <a:spcPts val="400"/>
              </a:spcBef>
              <a:buSzTx/>
              <a:buNone/>
              <a:defRPr sz="1848">
                <a:latin typeface="Times New Roman"/>
                <a:ea typeface="Times New Roman"/>
                <a:cs typeface="Times New Roman"/>
                <a:sym typeface="Times New Roman"/>
              </a:defRPr>
            </a:pPr>
            <a:r>
              <a:t>If answer is “</a:t>
            </a:r>
            <a:r>
              <a:rPr>
                <a:solidFill>
                  <a:srgbClr val="FF0000"/>
                </a:solidFill>
              </a:rPr>
              <a:t>Yes”</a:t>
            </a:r>
            <a:r>
              <a:t> to at least one of the questions with no sign or symptom of pregnancy-give the method chosen</a:t>
            </a:r>
          </a:p>
          <a:p>
            <a:pPr marL="0" indent="0" defTabSz="768095">
              <a:spcBef>
                <a:spcPts val="400"/>
              </a:spcBef>
              <a:buSzTx/>
              <a:buNone/>
              <a:defRPr sz="1848">
                <a:latin typeface="Times New Roman"/>
                <a:ea typeface="Times New Roman"/>
                <a:cs typeface="Times New Roman"/>
                <a:sym typeface="Times New Roman"/>
              </a:defRPr>
            </a:pPr>
          </a:p>
          <a:p>
            <a:pPr marL="0" indent="0" defTabSz="768095">
              <a:spcBef>
                <a:spcPts val="400"/>
              </a:spcBef>
              <a:buSzTx/>
              <a:buNone/>
              <a:defRPr sz="1848">
                <a:latin typeface="Times New Roman"/>
                <a:ea typeface="Times New Roman"/>
                <a:cs typeface="Times New Roman"/>
                <a:sym typeface="Times New Roman"/>
              </a:defRPr>
            </a:pPr>
            <a:r>
              <a:t>If the answer is “</a:t>
            </a:r>
            <a:r>
              <a:rPr>
                <a:solidFill>
                  <a:srgbClr val="00B050"/>
                </a:solidFill>
              </a:rPr>
              <a:t>No”</a:t>
            </a:r>
            <a:r>
              <a:t> ,pregnancy cannot be ruled out - Wait for next menses or do a Urine pregnancy test</a:t>
            </a:r>
          </a:p>
          <a:p>
            <a:pPr marL="0" indent="0" defTabSz="768095">
              <a:spcBef>
                <a:spcPts val="400"/>
              </a:spcBef>
              <a:buSzTx/>
              <a:buNone/>
              <a:defRPr sz="1848">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xfrm>
            <a:off x="457200" y="71413"/>
            <a:ext cx="8229600" cy="1143001"/>
          </a:xfrm>
          <a:prstGeom prst="rect">
            <a:avLst/>
          </a:prstGeom>
        </p:spPr>
        <p:txBody>
          <a:bodyPr/>
          <a:lstStyle>
            <a:lvl1pPr>
              <a:defRPr>
                <a:solidFill>
                  <a:srgbClr val="FF0000"/>
                </a:solidFill>
                <a:latin typeface="Times New Roman"/>
                <a:ea typeface="Times New Roman"/>
                <a:cs typeface="Times New Roman"/>
                <a:sym typeface="Times New Roman"/>
              </a:defRPr>
            </a:lvl1pPr>
          </a:lstStyle>
          <a:p>
            <a:pPr/>
            <a:r>
              <a:t>Centchroman</a:t>
            </a:r>
          </a:p>
        </p:txBody>
      </p:sp>
      <p:sp>
        <p:nvSpPr>
          <p:cNvPr id="218" name="Content Placeholder 2"/>
          <p:cNvSpPr txBox="1"/>
          <p:nvPr>
            <p:ph type="body" idx="1"/>
          </p:nvPr>
        </p:nvSpPr>
        <p:spPr>
          <a:xfrm>
            <a:off x="179511" y="1340767"/>
            <a:ext cx="6188525" cy="5517234"/>
          </a:xfrm>
          <a:prstGeom prst="rect">
            <a:avLst/>
          </a:prstGeom>
        </p:spPr>
        <p:txBody>
          <a:bodyPr/>
          <a:lstStyle/>
          <a:p>
            <a:pPr>
              <a:spcBef>
                <a:spcPts val="500"/>
              </a:spcBef>
              <a:defRPr sz="2300">
                <a:latin typeface="Times New Roman"/>
                <a:ea typeface="Times New Roman"/>
                <a:cs typeface="Times New Roman"/>
                <a:sym typeface="Times New Roman"/>
              </a:defRPr>
            </a:pPr>
            <a:r>
              <a:t>Ormeloxifene- non steroidal non hormonal </a:t>
            </a:r>
          </a:p>
          <a:p>
            <a:pPr>
              <a:spcBef>
                <a:spcPts val="500"/>
              </a:spcBef>
              <a:defRPr sz="2300">
                <a:latin typeface="Times New Roman"/>
                <a:ea typeface="Times New Roman"/>
                <a:cs typeface="Times New Roman"/>
                <a:sym typeface="Times New Roman"/>
              </a:defRPr>
            </a:pPr>
            <a:r>
              <a:t>Selective estrogen receptor modulator(SERM)- antiestrogenic activity on uterus and breast, estrogenic activity on bones</a:t>
            </a:r>
          </a:p>
          <a:p>
            <a:pPr marL="0" indent="0">
              <a:spcBef>
                <a:spcPts val="500"/>
              </a:spcBef>
              <a:buSzTx/>
              <a:buNone/>
              <a:defRPr sz="2300">
                <a:latin typeface="Times New Roman"/>
                <a:ea typeface="Times New Roman"/>
                <a:cs typeface="Times New Roman"/>
                <a:sym typeface="Times New Roman"/>
              </a:defRPr>
            </a:pPr>
            <a:r>
              <a:t>  </a:t>
            </a:r>
            <a:r>
              <a:rPr b="1"/>
              <a:t>Effectiveness-</a:t>
            </a:r>
            <a:r>
              <a:t>1-2 preg /HWY </a:t>
            </a:r>
          </a:p>
          <a:p>
            <a:pPr marL="0" indent="0">
              <a:spcBef>
                <a:spcPts val="500"/>
              </a:spcBef>
              <a:buSzTx/>
              <a:buNone/>
              <a:defRPr sz="2300">
                <a:latin typeface="Times New Roman"/>
                <a:ea typeface="Times New Roman"/>
                <a:cs typeface="Times New Roman"/>
                <a:sym typeface="Times New Roman"/>
              </a:defRPr>
            </a:pPr>
            <a:r>
              <a:t>  </a:t>
            </a:r>
            <a:r>
              <a:rPr b="1"/>
              <a:t>Government of India supply </a:t>
            </a:r>
            <a:r>
              <a:t>- Chhaya</a:t>
            </a:r>
          </a:p>
          <a:p>
            <a:pPr marL="0" indent="0">
              <a:spcBef>
                <a:spcPts val="600"/>
              </a:spcBef>
              <a:buSzTx/>
              <a:buNone/>
              <a:defRPr b="1" sz="2300">
                <a:latin typeface="Times New Roman"/>
                <a:ea typeface="Times New Roman"/>
                <a:cs typeface="Times New Roman"/>
                <a:sym typeface="Times New Roman"/>
              </a:defRPr>
            </a:pPr>
            <a:r>
              <a:t>  How to start</a:t>
            </a:r>
          </a:p>
          <a:p>
            <a:pPr marL="0" indent="0">
              <a:spcBef>
                <a:spcPts val="600"/>
              </a:spcBef>
              <a:buSzTx/>
              <a:buNone/>
              <a:defRPr sz="2300">
                <a:latin typeface="Times New Roman"/>
                <a:ea typeface="Times New Roman"/>
                <a:cs typeface="Times New Roman"/>
                <a:sym typeface="Times New Roman"/>
              </a:defRPr>
            </a:pPr>
            <a:r>
              <a:t>First pill (30mg)- on the first day of menses  and second pill three days later for first three months.</a:t>
            </a:r>
          </a:p>
          <a:p>
            <a:pPr marL="0" indent="0">
              <a:spcBef>
                <a:spcPts val="600"/>
              </a:spcBef>
              <a:buSzTx/>
              <a:buNone/>
              <a:defRPr sz="2300">
                <a:latin typeface="Times New Roman"/>
                <a:ea typeface="Times New Roman"/>
                <a:cs typeface="Times New Roman"/>
                <a:sym typeface="Times New Roman"/>
              </a:defRPr>
            </a:pPr>
            <a:r>
              <a:t>From fourth month - once a week from the first pill day,          continued weekly regardless of her menstrual schedule</a:t>
            </a:r>
          </a:p>
          <a:p>
            <a:pPr marL="0" indent="0">
              <a:spcBef>
                <a:spcPts val="600"/>
              </a:spcBef>
              <a:buSzTx/>
              <a:buNone/>
              <a:defRPr sz="2300">
                <a:latin typeface="Times New Roman"/>
                <a:ea typeface="Times New Roman"/>
                <a:cs typeface="Times New Roman"/>
                <a:sym typeface="Times New Roman"/>
              </a:defRPr>
            </a:pPr>
            <a:r>
              <a:t>-Safe for breast feeding women.</a:t>
            </a:r>
          </a:p>
        </p:txBody>
      </p:sp>
      <p:pic>
        <p:nvPicPr>
          <p:cNvPr id="219" name="Picture 3" descr="Picture 3"/>
          <p:cNvPicPr>
            <a:picLocks noChangeAspect="1"/>
          </p:cNvPicPr>
          <p:nvPr/>
        </p:nvPicPr>
        <p:blipFill>
          <a:blip r:embed="rId2">
            <a:extLst/>
          </a:blip>
          <a:stretch>
            <a:fillRect/>
          </a:stretch>
        </p:blipFill>
        <p:spPr>
          <a:xfrm>
            <a:off x="6067273" y="2311082"/>
            <a:ext cx="2940036" cy="223583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3"/>
          <p:cNvSpPr txBox="1"/>
          <p:nvPr>
            <p:ph type="title"/>
          </p:nvPr>
        </p:nvSpPr>
        <p:spPr>
          <a:xfrm>
            <a:off x="214281" y="116632"/>
            <a:ext cx="8715438" cy="1383543"/>
          </a:xfrm>
          <a:prstGeom prst="rect">
            <a:avLst/>
          </a:prstGeom>
        </p:spPr>
        <p:txBody>
          <a:bodyPr/>
          <a:lstStyle>
            <a:lvl1pPr algn="ctr">
              <a:defRPr sz="4400">
                <a:latin typeface="Times New Roman"/>
                <a:ea typeface="Times New Roman"/>
                <a:cs typeface="Times New Roman"/>
                <a:sym typeface="Times New Roman"/>
              </a:defRPr>
            </a:lvl1pPr>
          </a:lstStyle>
          <a:p>
            <a:pPr/>
            <a:r>
              <a:t>INTRAUTERINE DEVICES(IUD)</a:t>
            </a:r>
          </a:p>
        </p:txBody>
      </p:sp>
      <p:sp>
        <p:nvSpPr>
          <p:cNvPr id="222" name="Text Placeholder 4"/>
          <p:cNvSpPr txBox="1"/>
          <p:nvPr>
            <p:ph type="body" sz="quarter" idx="1"/>
          </p:nvPr>
        </p:nvSpPr>
        <p:spPr>
          <a:xfrm>
            <a:off x="350985" y="1215656"/>
            <a:ext cx="3714777" cy="1571637"/>
          </a:xfrm>
          <a:prstGeom prst="rect">
            <a:avLst/>
          </a:prstGeom>
        </p:spPr>
        <p:txBody>
          <a:bodyPr/>
          <a:lstStyle/>
          <a:p>
            <a:pPr marL="457200" indent="-457200">
              <a:spcBef>
                <a:spcPts val="700"/>
              </a:spcBef>
              <a:defRPr sz="3200">
                <a:solidFill>
                  <a:srgbClr val="E46C0A"/>
                </a:solidFill>
                <a:latin typeface="Times New Roman"/>
                <a:ea typeface="Times New Roman"/>
                <a:cs typeface="Times New Roman"/>
                <a:sym typeface="Times New Roman"/>
              </a:defRPr>
            </a:pPr>
            <a:r>
              <a:t>COPPER BEARING </a:t>
            </a:r>
          </a:p>
          <a:p>
            <a:pPr marL="457200" indent="-457200">
              <a:spcBef>
                <a:spcPts val="700"/>
              </a:spcBef>
              <a:defRPr sz="3200">
                <a:solidFill>
                  <a:srgbClr val="E46C0A"/>
                </a:solidFill>
                <a:latin typeface="Times New Roman"/>
                <a:ea typeface="Times New Roman"/>
                <a:cs typeface="Times New Roman"/>
                <a:sym typeface="Times New Roman"/>
              </a:defRPr>
            </a:pPr>
            <a:r>
              <a:t>IUDs</a:t>
            </a:r>
          </a:p>
        </p:txBody>
      </p:sp>
      <p:sp>
        <p:nvSpPr>
          <p:cNvPr id="223" name="TextBox 7"/>
          <p:cNvSpPr txBox="1"/>
          <p:nvPr/>
        </p:nvSpPr>
        <p:spPr>
          <a:xfrm>
            <a:off x="4212040" y="4801671"/>
            <a:ext cx="4897796" cy="1031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solidFill>
                  <a:srgbClr val="002060"/>
                </a:solidFill>
                <a:latin typeface="Times New Roman"/>
                <a:ea typeface="Times New Roman"/>
                <a:cs typeface="Times New Roman"/>
                <a:sym typeface="Times New Roman"/>
              </a:defRPr>
            </a:lvl1pPr>
          </a:lstStyle>
          <a:p>
            <a:pPr/>
            <a:r>
              <a:t>LEVONORGESTREL IUDs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3"/>
          <p:cNvSpPr txBox="1"/>
          <p:nvPr>
            <p:ph type="title"/>
          </p:nvPr>
        </p:nvSpPr>
        <p:spPr>
          <a:xfrm>
            <a:off x="457200" y="71414"/>
            <a:ext cx="8229600" cy="621282"/>
          </a:xfrm>
          <a:prstGeom prst="rect">
            <a:avLst/>
          </a:prstGeom>
        </p:spPr>
        <p:txBody>
          <a:bodyPr/>
          <a:lstStyle>
            <a:lvl1pPr>
              <a:defRPr sz="3200">
                <a:solidFill>
                  <a:srgbClr val="FF0000"/>
                </a:solidFill>
                <a:latin typeface="Times New Roman"/>
                <a:ea typeface="Times New Roman"/>
                <a:cs typeface="Times New Roman"/>
                <a:sym typeface="Times New Roman"/>
              </a:defRPr>
            </a:lvl1pPr>
          </a:lstStyle>
          <a:p>
            <a:pPr/>
            <a:r>
              <a:t>Copper Bearing IUDs(Cu-IUDs)</a:t>
            </a:r>
          </a:p>
        </p:txBody>
      </p:sp>
      <p:sp>
        <p:nvSpPr>
          <p:cNvPr id="226" name="Content Placeholder 4"/>
          <p:cNvSpPr txBox="1"/>
          <p:nvPr>
            <p:ph type="body" idx="1"/>
          </p:nvPr>
        </p:nvSpPr>
        <p:spPr>
          <a:xfrm>
            <a:off x="179511" y="835571"/>
            <a:ext cx="8784978" cy="5951016"/>
          </a:xfrm>
          <a:prstGeom prst="rect">
            <a:avLst/>
          </a:prstGeom>
        </p:spPr>
        <p:txBody>
          <a:bodyPr/>
          <a:lstStyle/>
          <a:p>
            <a:pPr marL="0" indent="0">
              <a:spcBef>
                <a:spcPts val="500"/>
              </a:spcBef>
              <a:defRPr sz="2200">
                <a:latin typeface="Times New Roman"/>
                <a:ea typeface="Times New Roman"/>
                <a:cs typeface="Times New Roman"/>
                <a:sym typeface="Times New Roman"/>
              </a:defRPr>
            </a:pPr>
            <a:r>
              <a:t>Small, ﬂexible plastic frame with copper sleeves or wire around it, have one or two strings or threads tied to them.</a:t>
            </a:r>
          </a:p>
          <a:p>
            <a:pPr marL="0" indent="0">
              <a:spcBef>
                <a:spcPts val="500"/>
              </a:spcBef>
              <a:defRPr sz="2200">
                <a:latin typeface="Times New Roman"/>
                <a:ea typeface="Times New Roman"/>
                <a:cs typeface="Times New Roman"/>
                <a:sym typeface="Times New Roman"/>
              </a:defRPr>
            </a:pPr>
            <a:r>
              <a:t>Mechanism of action:  C</a:t>
            </a:r>
            <a:r>
              <a:t>ause a chemical change that prevents implantation</a:t>
            </a:r>
            <a:endParaRPr sz="2900"/>
          </a:p>
          <a:p>
            <a:pPr marL="0" indent="0">
              <a:spcBef>
                <a:spcPts val="500"/>
              </a:spcBef>
              <a:buSzTx/>
              <a:buNone/>
              <a:defRPr b="1" sz="2200">
                <a:latin typeface="Times New Roman"/>
                <a:ea typeface="Times New Roman"/>
                <a:cs typeface="Times New Roman"/>
                <a:sym typeface="Times New Roman"/>
              </a:defRPr>
            </a:pPr>
            <a:r>
              <a:t>Effectiveness</a:t>
            </a:r>
            <a:r>
              <a:rPr b="0"/>
              <a:t>:&lt;1 preg/HWY</a:t>
            </a:r>
            <a:endParaRPr sz="2900"/>
          </a:p>
          <a:p>
            <a:pPr marL="0" indent="0">
              <a:spcBef>
                <a:spcPts val="500"/>
              </a:spcBef>
              <a:buSzTx/>
              <a:buNone/>
              <a:defRPr b="1" sz="2200">
                <a:latin typeface="Times New Roman"/>
                <a:ea typeface="Times New Roman"/>
                <a:cs typeface="Times New Roman"/>
                <a:sym typeface="Times New Roman"/>
              </a:defRPr>
            </a:pPr>
            <a:r>
              <a:t>Return of fertility after IUD is removed: </a:t>
            </a:r>
            <a:r>
              <a:rPr b="0"/>
              <a:t>no delay</a:t>
            </a:r>
            <a:endParaRPr sz="2900"/>
          </a:p>
          <a:p>
            <a:pPr marL="0" indent="0">
              <a:spcBef>
                <a:spcPts val="500"/>
              </a:spcBef>
              <a:buSzTx/>
              <a:buNone/>
              <a:defRPr b="1" sz="2200">
                <a:latin typeface="Times New Roman"/>
                <a:ea typeface="Times New Roman"/>
                <a:cs typeface="Times New Roman"/>
                <a:sym typeface="Times New Roman"/>
              </a:defRPr>
            </a:pPr>
            <a:r>
              <a:t>Benefits</a:t>
            </a:r>
            <a:endParaRPr sz="2900"/>
          </a:p>
          <a:p>
            <a:pPr>
              <a:spcBef>
                <a:spcPts val="500"/>
              </a:spcBef>
              <a:defRPr sz="2200">
                <a:latin typeface="Times New Roman"/>
                <a:ea typeface="Times New Roman"/>
                <a:cs typeface="Times New Roman"/>
                <a:sym typeface="Times New Roman"/>
              </a:defRPr>
            </a:pPr>
            <a:r>
              <a:t>Is one time insertion - long-lasting </a:t>
            </a:r>
            <a:endParaRPr sz="2900"/>
          </a:p>
          <a:p>
            <a:pPr>
              <a:spcBef>
                <a:spcPts val="500"/>
              </a:spcBef>
              <a:defRPr sz="2200">
                <a:latin typeface="Times New Roman"/>
                <a:ea typeface="Times New Roman"/>
                <a:cs typeface="Times New Roman"/>
                <a:sym typeface="Times New Roman"/>
              </a:defRPr>
            </a:pPr>
            <a:r>
              <a:t>Is private, not seen or known</a:t>
            </a:r>
            <a:endParaRPr sz="2900"/>
          </a:p>
          <a:p>
            <a:pPr>
              <a:spcBef>
                <a:spcPts val="500"/>
              </a:spcBef>
              <a:defRPr sz="2200">
                <a:latin typeface="Times New Roman"/>
                <a:ea typeface="Times New Roman"/>
                <a:cs typeface="Times New Roman"/>
                <a:sym typeface="Times New Roman"/>
              </a:defRPr>
            </a:pPr>
            <a:r>
              <a:t>Has no further costs for supplies after the IUD is inserted </a:t>
            </a:r>
          </a:p>
        </p:txBody>
      </p:sp>
      <p:pic>
        <p:nvPicPr>
          <p:cNvPr id="227" name="Picture 5" descr="Picture 5"/>
          <p:cNvPicPr>
            <a:picLocks noChangeAspect="1"/>
          </p:cNvPicPr>
          <p:nvPr/>
        </p:nvPicPr>
        <p:blipFill>
          <a:blip r:embed="rId2">
            <a:extLst/>
          </a:blip>
          <a:srcRect l="0" t="15125" r="0" b="16250"/>
          <a:stretch>
            <a:fillRect/>
          </a:stretch>
        </p:blipFill>
        <p:spPr>
          <a:xfrm>
            <a:off x="4884133" y="4555921"/>
            <a:ext cx="3778846" cy="1726303"/>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Content Placeholder 2"/>
          <p:cNvSpPr txBox="1"/>
          <p:nvPr>
            <p:ph type="body" idx="1"/>
          </p:nvPr>
        </p:nvSpPr>
        <p:spPr>
          <a:xfrm>
            <a:off x="457200" y="285728"/>
            <a:ext cx="8229600" cy="5840435"/>
          </a:xfrm>
          <a:prstGeom prst="rect">
            <a:avLst/>
          </a:prstGeom>
        </p:spPr>
        <p:txBody>
          <a:bodyPr/>
          <a:lstStyle/>
          <a:p>
            <a:pPr marL="0" indent="0">
              <a:spcBef>
                <a:spcPts val="500"/>
              </a:spcBef>
              <a:buSzTx/>
              <a:buNone/>
              <a:defRPr b="1" sz="1800">
                <a:latin typeface="Times New Roman"/>
                <a:ea typeface="Times New Roman"/>
                <a:cs typeface="Times New Roman"/>
                <a:sym typeface="Times New Roman"/>
              </a:defRPr>
            </a:pPr>
            <a:r>
              <a:t>Side Effects:</a:t>
            </a:r>
          </a:p>
          <a:p>
            <a:pPr marL="0" indent="0">
              <a:spcBef>
                <a:spcPts val="500"/>
              </a:spcBef>
              <a:buFontTx/>
              <a:buChar char="▪"/>
              <a:defRPr sz="1800">
                <a:latin typeface="Times New Roman"/>
                <a:ea typeface="Times New Roman"/>
                <a:cs typeface="Times New Roman"/>
                <a:sym typeface="Times New Roman"/>
              </a:defRPr>
            </a:pPr>
            <a:r>
              <a:t>Changes in bleeding patterns (first 3 to 6 months) -Prolonged and heavy monthly bleeding, Irregular bleeding. More cramps and pain during monthly bleeding </a:t>
            </a:r>
          </a:p>
          <a:p>
            <a:pPr marL="0" indent="0">
              <a:spcBef>
                <a:spcPts val="500"/>
              </a:spcBef>
              <a:buFontTx/>
              <a:buChar char="▪"/>
              <a:defRPr sz="1800">
                <a:latin typeface="Times New Roman"/>
                <a:ea typeface="Times New Roman"/>
                <a:cs typeface="Times New Roman"/>
                <a:sym typeface="Times New Roman"/>
              </a:defRPr>
            </a:pPr>
            <a:r>
              <a:rPr b="1"/>
              <a:t>Contraindications</a:t>
            </a:r>
            <a:r>
              <a:t>:</a:t>
            </a:r>
          </a:p>
          <a:p>
            <a:pPr marL="0" indent="0">
              <a:spcBef>
                <a:spcPts val="500"/>
              </a:spcBef>
              <a:defRPr sz="1800">
                <a:latin typeface="Times New Roman"/>
                <a:ea typeface="Times New Roman"/>
                <a:cs typeface="Times New Roman"/>
                <a:sym typeface="Times New Roman"/>
              </a:defRPr>
            </a:pPr>
            <a:r>
              <a:t>Between 48 hours and 4 weeks since giving birth </a:t>
            </a:r>
          </a:p>
          <a:p>
            <a:pPr marL="0" indent="0">
              <a:spcBef>
                <a:spcPts val="500"/>
              </a:spcBef>
              <a:defRPr sz="1800">
                <a:latin typeface="Times New Roman"/>
                <a:ea typeface="Times New Roman"/>
                <a:cs typeface="Times New Roman"/>
                <a:sym typeface="Times New Roman"/>
              </a:defRPr>
            </a:pPr>
            <a:r>
              <a:t>Gestational trophoblastic disease </a:t>
            </a:r>
          </a:p>
          <a:p>
            <a:pPr marL="0" indent="0">
              <a:spcBef>
                <a:spcPts val="500"/>
              </a:spcBef>
              <a:defRPr sz="1800">
                <a:latin typeface="Times New Roman"/>
                <a:ea typeface="Times New Roman"/>
                <a:cs typeface="Times New Roman"/>
                <a:sym typeface="Times New Roman"/>
              </a:defRPr>
            </a:pPr>
            <a:r>
              <a:t>Cervical, Endometrial, Ovarian cancer </a:t>
            </a:r>
          </a:p>
          <a:p>
            <a:pPr marL="0" indent="0">
              <a:spcBef>
                <a:spcPts val="500"/>
              </a:spcBef>
              <a:defRPr sz="1800">
                <a:latin typeface="Times New Roman"/>
                <a:ea typeface="Times New Roman"/>
                <a:cs typeface="Times New Roman"/>
                <a:sym typeface="Times New Roman"/>
              </a:defRPr>
            </a:pPr>
            <a:r>
              <a:t>Current PID, very high individual risk for STIs  has </a:t>
            </a:r>
          </a:p>
          <a:p>
            <a:pPr marL="0" indent="0">
              <a:spcBef>
                <a:spcPts val="500"/>
              </a:spcBef>
              <a:defRPr sz="1800">
                <a:latin typeface="Times New Roman"/>
                <a:ea typeface="Times New Roman"/>
                <a:cs typeface="Times New Roman"/>
                <a:sym typeface="Times New Roman"/>
              </a:defRPr>
            </a:pPr>
            <a:r>
              <a:t>severe or advanced HIV clinical disease, SLE with severe thrombocytopenia</a:t>
            </a:r>
          </a:p>
          <a:p>
            <a:pPr marL="0" indent="0">
              <a:spcBef>
                <a:spcPts val="500"/>
              </a:spcBef>
              <a:defRPr sz="1800">
                <a:latin typeface="Times New Roman"/>
                <a:ea typeface="Times New Roman"/>
                <a:cs typeface="Times New Roman"/>
                <a:sym typeface="Times New Roman"/>
              </a:defRPr>
            </a:pPr>
            <a:r>
              <a:t>Distorted uterine cavity</a:t>
            </a:r>
          </a:p>
        </p:txBody>
      </p:sp>
      <p:graphicFrame>
        <p:nvGraphicFramePr>
          <p:cNvPr id="230" name="Table 3"/>
          <p:cNvGraphicFramePr/>
          <p:nvPr/>
        </p:nvGraphicFramePr>
        <p:xfrm>
          <a:off x="725052" y="3891295"/>
          <a:ext cx="7509826" cy="2277436"/>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322904"/>
                <a:gridCol w="2777273"/>
                <a:gridCol w="2396947"/>
              </a:tblGrid>
              <a:tr h="320040">
                <a:tc>
                  <a:txBody>
                    <a:bodyPr/>
                    <a:lstStyle/>
                    <a:p>
                      <a:pPr algn="l">
                        <a:defRPr b="0" sz="1800">
                          <a:solidFill>
                            <a:srgbClr val="000000"/>
                          </a:solidFill>
                        </a:defRPr>
                      </a:pPr>
                      <a:r>
                        <a:rPr b="1" sz="1500">
                          <a:solidFill>
                            <a:srgbClr val="FFFFFF"/>
                          </a:solidFill>
                        </a:rPr>
                        <a:t>Known Health Benefits</a:t>
                      </a:r>
                    </a:p>
                  </a:txBody>
                  <a:tcPr marL="45720" marR="45720" marT="45720" marB="45720" anchor="t" anchorCtr="0" horzOverflow="overflow">
                    <a:lnR w="12700">
                      <a:solidFill>
                        <a:srgbClr val="000000"/>
                      </a:solidFill>
                    </a:lnR>
                    <a:lnT w="12700">
                      <a:miter lim="400000"/>
                    </a:lnT>
                    <a:lnB w="12700">
                      <a:solidFill>
                        <a:srgbClr val="000000"/>
                      </a:solidFill>
                    </a:lnB>
                    <a:solidFill>
                      <a:schemeClr val="accent1"/>
                    </a:solidFill>
                  </a:tcPr>
                </a:tc>
                <a:tc>
                  <a:txBody>
                    <a:bodyPr/>
                    <a:lstStyle/>
                    <a:p>
                      <a:pPr algn="l">
                        <a:defRPr b="0" sz="1800">
                          <a:solidFill>
                            <a:srgbClr val="000000"/>
                          </a:solidFill>
                        </a:defRPr>
                      </a:pPr>
                      <a:r>
                        <a:rPr b="1" sz="1500">
                          <a:solidFill>
                            <a:srgbClr val="FFFFFF"/>
                          </a:solidFill>
                        </a:rPr>
                        <a:t>Known Health Risks</a:t>
                      </a:r>
                    </a:p>
                  </a:txBody>
                  <a:tcPr marL="45720" marR="45720" marT="45720" marB="45720" anchor="t" anchorCtr="0" horzOverflow="overflow">
                    <a:lnL w="12700">
                      <a:solidFill>
                        <a:srgbClr val="000000"/>
                      </a:solidFill>
                    </a:lnL>
                    <a:lnR w="12700">
                      <a:solidFill>
                        <a:srgbClr val="000000"/>
                      </a:solidFill>
                    </a:lnR>
                    <a:lnT w="12700">
                      <a:miter lim="400000"/>
                    </a:lnT>
                    <a:lnB w="12700">
                      <a:solidFill>
                        <a:srgbClr val="000000"/>
                      </a:solidFill>
                    </a:lnB>
                    <a:solidFill>
                      <a:schemeClr val="accent1"/>
                    </a:solidFill>
                  </a:tcPr>
                </a:tc>
                <a:tc>
                  <a:txBody>
                    <a:bodyPr/>
                    <a:lstStyle/>
                    <a:p>
                      <a:pPr algn="l">
                        <a:defRPr b="0" sz="1800">
                          <a:solidFill>
                            <a:srgbClr val="000000"/>
                          </a:solidFill>
                        </a:defRPr>
                      </a:pPr>
                      <a:r>
                        <a:rPr b="1" sz="1500">
                          <a:solidFill>
                            <a:srgbClr val="FFFFFF"/>
                          </a:solidFill>
                        </a:rPr>
                        <a:t>Complications</a:t>
                      </a:r>
                    </a:p>
                  </a:txBody>
                  <a:tcPr marL="45720" marR="45720" marT="45720" marB="45720" anchor="t" anchorCtr="0" horzOverflow="overflow">
                    <a:lnL w="12700">
                      <a:solidFill>
                        <a:srgbClr val="000000"/>
                      </a:solidFill>
                    </a:lnL>
                    <a:lnT w="12700">
                      <a:miter lim="400000"/>
                    </a:lnT>
                    <a:lnB w="12700">
                      <a:solidFill>
                        <a:srgbClr val="000000"/>
                      </a:solidFill>
                    </a:lnB>
                    <a:solidFill>
                      <a:schemeClr val="accent1"/>
                    </a:solidFill>
                  </a:tcPr>
                </a:tc>
              </a:tr>
              <a:tr h="959647">
                <a:tc>
                  <a:txBody>
                    <a:bodyPr/>
                    <a:lstStyle/>
                    <a:p>
                      <a:pPr algn="l">
                        <a:defRPr sz="1500"/>
                      </a:pPr>
                      <a:r>
                        <a:t>May help protect against</a:t>
                      </a:r>
                    </a:p>
                    <a:p>
                      <a:pPr algn="l">
                        <a:buSzPct val="100000"/>
                        <a:buFont typeface="Arial"/>
                        <a:buChar char="•"/>
                        <a:defRPr sz="1500"/>
                      </a:pPr>
                      <a:r>
                        <a:t>Endometrial cancer</a:t>
                      </a:r>
                    </a:p>
                    <a:p>
                      <a:pPr algn="l">
                        <a:buSzPct val="100000"/>
                        <a:buFont typeface="Arial"/>
                        <a:buChar char="•"/>
                        <a:defRPr sz="1500"/>
                      </a:pPr>
                      <a:r>
                        <a:t>Cervical cancer</a:t>
                      </a:r>
                    </a:p>
                  </a:txBody>
                  <a:tcPr marL="45720" marR="45720" marT="45720" marB="45720" anchor="t" anchorCtr="0" horzOverflow="overflow">
                    <a:lnR w="12700">
                      <a:solidFill>
                        <a:srgbClr val="000000"/>
                      </a:solidFill>
                    </a:lnR>
                    <a:lnT w="12700">
                      <a:solidFill>
                        <a:srgbClr val="000000"/>
                      </a:solidFill>
                    </a:lnT>
                    <a:lnB w="12700">
                      <a:solidFill>
                        <a:srgbClr val="000000"/>
                      </a:solidFill>
                    </a:lnB>
                  </a:tcPr>
                </a:tc>
                <a:tc>
                  <a:txBody>
                    <a:bodyPr/>
                    <a:lstStyle/>
                    <a:p>
                      <a:pPr algn="l">
                        <a:defRPr sz="1500">
                          <a:latin typeface="Times New Roman"/>
                          <a:ea typeface="Times New Roman"/>
                          <a:cs typeface="Times New Roman"/>
                          <a:sym typeface="Times New Roman"/>
                        </a:defRPr>
                      </a:pPr>
                      <a:r>
                        <a:t>Uncommon</a:t>
                      </a:r>
                    </a:p>
                    <a:p>
                      <a:pPr algn="l">
                        <a:buSzPct val="100000"/>
                        <a:buFont typeface="Arial"/>
                        <a:buChar char="•"/>
                        <a:defRPr sz="1500">
                          <a:latin typeface="Times New Roman"/>
                          <a:ea typeface="Times New Roman"/>
                          <a:cs typeface="Times New Roman"/>
                          <a:sym typeface="Times New Roman"/>
                        </a:defRPr>
                      </a:pPr>
                      <a:r>
                        <a:t> anemia if a woman already has low iron blood stores before insertion</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rowSpan="2">
                  <a:txBody>
                    <a:bodyPr/>
                    <a:lstStyle/>
                    <a:p>
                      <a:pPr algn="l">
                        <a:defRPr sz="1500">
                          <a:latin typeface="Times New Roman"/>
                          <a:ea typeface="Times New Roman"/>
                          <a:cs typeface="Times New Roman"/>
                          <a:sym typeface="Times New Roman"/>
                        </a:defRPr>
                      </a:pPr>
                      <a:r>
                        <a:t>Rare:</a:t>
                      </a:r>
                    </a:p>
                    <a:p>
                      <a:pPr algn="l">
                        <a:buSzPct val="100000"/>
                        <a:buFont typeface="Arial"/>
                        <a:buChar char="•"/>
                        <a:defRPr sz="1500">
                          <a:latin typeface="Times New Roman"/>
                          <a:ea typeface="Times New Roman"/>
                          <a:cs typeface="Times New Roman"/>
                          <a:sym typeface="Times New Roman"/>
                        </a:defRPr>
                      </a:pPr>
                      <a:r>
                        <a:t>Uterine perforation</a:t>
                      </a:r>
                    </a:p>
                    <a:p>
                      <a:pPr algn="l">
                        <a:buSzPct val="100000"/>
                        <a:buFont typeface="Arial"/>
                        <a:buChar char="•"/>
                        <a:defRPr sz="1500">
                          <a:latin typeface="Times New Roman"/>
                          <a:ea typeface="Times New Roman"/>
                          <a:cs typeface="Times New Roman"/>
                          <a:sym typeface="Times New Roman"/>
                        </a:defRPr>
                      </a:pPr>
                      <a:r>
                        <a:t>Miscarriage, preterm birth, or infection in the rare case that the woman becomes pregnant with the IUD in place.</a:t>
                      </a:r>
                    </a:p>
                  </a:txBody>
                  <a:tcPr marL="45720" marR="45720" marT="45720" marB="45720" anchor="t" anchorCtr="0" horzOverflow="overflow">
                    <a:lnL w="12700">
                      <a:solidFill>
                        <a:srgbClr val="000000"/>
                      </a:solidFill>
                    </a:lnL>
                    <a:lnT w="12700">
                      <a:solidFill>
                        <a:srgbClr val="000000"/>
                      </a:solidFill>
                    </a:lnT>
                  </a:tcPr>
                </a:tc>
              </a:tr>
              <a:tr h="985047">
                <a:tc>
                  <a:txBody>
                    <a:bodyPr/>
                    <a:lstStyle/>
                    <a:p>
                      <a:pPr algn="l">
                        <a:defRPr sz="1500"/>
                      </a:pPr>
                      <a:r>
                        <a:t>Reduces</a:t>
                      </a:r>
                    </a:p>
                    <a:p>
                      <a:pPr algn="l">
                        <a:buSzPct val="100000"/>
                        <a:buFont typeface="Arial"/>
                        <a:buChar char="•"/>
                        <a:defRPr sz="1500"/>
                      </a:pPr>
                      <a:r>
                        <a:t>Risk of ectopic pregnancy</a:t>
                      </a:r>
                    </a:p>
                  </a:txBody>
                  <a:tcPr marL="45720" marR="45720" marT="45720" marB="45720" anchor="t" anchorCtr="0" horzOverflow="overflow">
                    <a:lnR w="12700">
                      <a:solidFill>
                        <a:srgbClr val="000000"/>
                      </a:solidFill>
                    </a:lnR>
                    <a:lnT w="12700">
                      <a:solidFill>
                        <a:srgbClr val="000000"/>
                      </a:solidFill>
                    </a:lnT>
                  </a:tcPr>
                </a:tc>
                <a:tc>
                  <a:txBody>
                    <a:bodyPr/>
                    <a:lstStyle/>
                    <a:p>
                      <a:pPr algn="l">
                        <a:defRPr sz="1500">
                          <a:latin typeface="Times New Roman"/>
                          <a:ea typeface="Times New Roman"/>
                          <a:cs typeface="Times New Roman"/>
                          <a:sym typeface="Times New Roman"/>
                        </a:defRPr>
                      </a:pPr>
                      <a:r>
                        <a:t>Rare</a:t>
                      </a:r>
                    </a:p>
                    <a:p>
                      <a:pPr algn="l">
                        <a:buSzPct val="100000"/>
                        <a:buFont typeface="Arial"/>
                        <a:buChar char="•"/>
                        <a:defRPr sz="1500">
                          <a:latin typeface="Times New Roman"/>
                          <a:ea typeface="Times New Roman"/>
                          <a:cs typeface="Times New Roman"/>
                          <a:sym typeface="Times New Roman"/>
                        </a:defRPr>
                      </a:pPr>
                      <a:r>
                        <a:t> Pelvic inﬂammatory disease (PID)</a:t>
                      </a:r>
                    </a:p>
                  </a:txBody>
                  <a:tcPr marL="45720" marR="45720" marT="45720" marB="45720" anchor="t" anchorCtr="0" horzOverflow="overflow">
                    <a:lnL w="12700">
                      <a:solidFill>
                        <a:srgbClr val="000000"/>
                      </a:solidFill>
                    </a:lnL>
                    <a:lnR w="12700">
                      <a:solidFill>
                        <a:srgbClr val="000000"/>
                      </a:solidFill>
                    </a:lnR>
                    <a:lnT w="12700">
                      <a:solidFill>
                        <a:srgbClr val="000000"/>
                      </a:solidFill>
                    </a:lnT>
                  </a:tcPr>
                </a:tc>
                <a:tc vMerge="1">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xfrm>
            <a:off x="457200" y="274638"/>
            <a:ext cx="8229600" cy="725471"/>
          </a:xfrm>
          <a:prstGeom prst="rect">
            <a:avLst/>
          </a:prstGeom>
        </p:spPr>
        <p:txBody>
          <a:bodyPr/>
          <a:lstStyle>
            <a:lvl1pPr>
              <a:defRPr sz="3200">
                <a:solidFill>
                  <a:srgbClr val="FF0000"/>
                </a:solidFill>
                <a:latin typeface="Times New Roman"/>
                <a:ea typeface="Times New Roman"/>
                <a:cs typeface="Times New Roman"/>
                <a:sym typeface="Times New Roman"/>
              </a:defRPr>
            </a:lvl1pPr>
          </a:lstStyle>
          <a:p>
            <a:pPr/>
            <a:r>
              <a:t>Levonorgestrel Intrauterine Device</a:t>
            </a:r>
          </a:p>
        </p:txBody>
      </p:sp>
      <p:sp>
        <p:nvSpPr>
          <p:cNvPr id="233" name="Content Placeholder 2"/>
          <p:cNvSpPr txBox="1"/>
          <p:nvPr>
            <p:ph type="body" idx="1"/>
          </p:nvPr>
        </p:nvSpPr>
        <p:spPr>
          <a:xfrm>
            <a:off x="179511" y="1142983"/>
            <a:ext cx="5842135" cy="4983181"/>
          </a:xfrm>
          <a:prstGeom prst="rect">
            <a:avLst/>
          </a:prstGeom>
        </p:spPr>
        <p:txBody>
          <a:bodyPr/>
          <a:lstStyle/>
          <a:p>
            <a:pPr marL="0" indent="0">
              <a:lnSpc>
                <a:spcPct val="96000"/>
              </a:lnSpc>
              <a:spcBef>
                <a:spcPts val="500"/>
              </a:spcBef>
              <a:buSzTx/>
              <a:buNone/>
              <a:defRPr sz="1300">
                <a:latin typeface="Times New Roman"/>
                <a:ea typeface="Times New Roman"/>
                <a:cs typeface="Times New Roman"/>
                <a:sym typeface="Times New Roman"/>
              </a:defRPr>
            </a:pPr>
            <a:r>
              <a:t> </a:t>
            </a:r>
            <a:r>
              <a:rPr sz="2400"/>
              <a:t>T-shaped plastic device - steadily releases levonorgestrel each day.</a:t>
            </a:r>
            <a:endParaRPr sz="1200"/>
          </a:p>
          <a:p>
            <a:pPr marL="0" indent="0">
              <a:lnSpc>
                <a:spcPct val="96000"/>
              </a:lnSpc>
              <a:spcBef>
                <a:spcPts val="500"/>
              </a:spcBef>
              <a:buSzTx/>
              <a:buNone/>
              <a:defRPr sz="2400">
                <a:latin typeface="Times New Roman"/>
                <a:ea typeface="Times New Roman"/>
                <a:cs typeface="Times New Roman"/>
                <a:sym typeface="Times New Roman"/>
              </a:defRPr>
            </a:pPr>
            <a:r>
              <a:t> </a:t>
            </a:r>
            <a:r>
              <a:rPr>
                <a:solidFill>
                  <a:srgbClr val="C00000"/>
                </a:solidFill>
              </a:rPr>
              <a:t>Mirena, Liletta, Kyleena, Skyla, and Jaydess</a:t>
            </a:r>
            <a:endParaRPr sz="6000">
              <a:solidFill>
                <a:srgbClr val="C00000"/>
              </a:solidFill>
            </a:endParaRPr>
          </a:p>
          <a:p>
            <a:pPr marL="0" indent="0">
              <a:lnSpc>
                <a:spcPct val="96000"/>
              </a:lnSpc>
              <a:spcBef>
                <a:spcPts val="500"/>
              </a:spcBef>
              <a:buSzTx/>
              <a:buNone/>
              <a:defRPr sz="2400">
                <a:solidFill>
                  <a:srgbClr val="C00000"/>
                </a:solidFill>
                <a:latin typeface="Times New Roman"/>
                <a:ea typeface="Times New Roman"/>
                <a:cs typeface="Times New Roman"/>
                <a:sym typeface="Times New Roman"/>
              </a:defRPr>
            </a:pPr>
            <a:r>
              <a:t>Effectiveness -</a:t>
            </a:r>
            <a:r>
              <a:rPr>
                <a:solidFill>
                  <a:srgbClr val="000000"/>
                </a:solidFill>
              </a:rPr>
              <a:t>&lt;1 preg/HWY</a:t>
            </a:r>
            <a:endParaRPr sz="6000"/>
          </a:p>
          <a:p>
            <a:pPr marL="0" indent="0">
              <a:lnSpc>
                <a:spcPct val="96000"/>
              </a:lnSpc>
              <a:spcBef>
                <a:spcPts val="500"/>
              </a:spcBef>
              <a:buSzTx/>
              <a:buNone/>
              <a:defRPr sz="2400">
                <a:latin typeface="Times New Roman"/>
                <a:ea typeface="Times New Roman"/>
                <a:cs typeface="Times New Roman"/>
                <a:sym typeface="Times New Roman"/>
              </a:defRPr>
            </a:pPr>
            <a:r>
              <a:t> 5 years</a:t>
            </a:r>
            <a:endParaRPr sz="1200"/>
          </a:p>
          <a:p>
            <a:pPr marL="0" indent="0">
              <a:lnSpc>
                <a:spcPct val="96000"/>
              </a:lnSpc>
              <a:spcBef>
                <a:spcPts val="500"/>
              </a:spcBef>
              <a:buSzTx/>
              <a:buNone/>
              <a:defRPr b="1" sz="2400">
                <a:latin typeface="Times New Roman"/>
                <a:ea typeface="Times New Roman"/>
                <a:cs typeface="Times New Roman"/>
                <a:sym typeface="Times New Roman"/>
              </a:defRPr>
            </a:pPr>
            <a:r>
              <a:t>Return of fertility after removal:</a:t>
            </a:r>
            <a:r>
              <a:rPr b="0"/>
              <a:t> No delay</a:t>
            </a:r>
            <a:endParaRPr sz="1200"/>
          </a:p>
          <a:p>
            <a:pPr marL="0" indent="0">
              <a:lnSpc>
                <a:spcPct val="96000"/>
              </a:lnSpc>
              <a:spcBef>
                <a:spcPts val="500"/>
              </a:spcBef>
              <a:buSzTx/>
              <a:buNone/>
              <a:defRPr sz="2400">
                <a:latin typeface="Times New Roman"/>
                <a:ea typeface="Times New Roman"/>
                <a:cs typeface="Times New Roman"/>
                <a:sym typeface="Times New Roman"/>
              </a:defRPr>
            </a:pPr>
            <a:endParaRPr b="1" sz="6000"/>
          </a:p>
          <a:p>
            <a:pPr marL="0" indent="0">
              <a:lnSpc>
                <a:spcPct val="80000"/>
              </a:lnSpc>
              <a:spcBef>
                <a:spcPts val="200"/>
              </a:spcBef>
              <a:buSzTx/>
              <a:buNone/>
              <a:defRPr sz="2400">
                <a:latin typeface="Times New Roman"/>
                <a:ea typeface="Times New Roman"/>
                <a:cs typeface="Times New Roman"/>
                <a:sym typeface="Times New Roman"/>
              </a:defRPr>
            </a:pPr>
          </a:p>
          <a:p>
            <a:pPr marL="0" indent="0">
              <a:lnSpc>
                <a:spcPct val="80000"/>
              </a:lnSpc>
              <a:spcBef>
                <a:spcPts val="200"/>
              </a:spcBef>
              <a:buSzTx/>
              <a:buNone/>
              <a:defRPr sz="900">
                <a:latin typeface="Times New Roman"/>
                <a:ea typeface="Times New Roman"/>
                <a:cs typeface="Times New Roman"/>
                <a:sym typeface="Times New Roman"/>
              </a:defRPr>
            </a:pPr>
            <a:r>
              <a:t> </a:t>
            </a:r>
          </a:p>
        </p:txBody>
      </p:sp>
      <p:pic>
        <p:nvPicPr>
          <p:cNvPr id="234" name="Picture 6" descr="Picture 6"/>
          <p:cNvPicPr>
            <a:picLocks noChangeAspect="1"/>
          </p:cNvPicPr>
          <p:nvPr/>
        </p:nvPicPr>
        <p:blipFill>
          <a:blip r:embed="rId2">
            <a:extLst/>
          </a:blip>
          <a:stretch>
            <a:fillRect/>
          </a:stretch>
        </p:blipFill>
        <p:spPr>
          <a:xfrm>
            <a:off x="6086913" y="1081676"/>
            <a:ext cx="2826092" cy="205554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xfrm>
            <a:off x="457200" y="-24"/>
            <a:ext cx="8229600" cy="1000132"/>
          </a:xfrm>
          <a:prstGeom prst="rect">
            <a:avLst/>
          </a:prstGeom>
        </p:spPr>
        <p:txBody>
          <a:bodyPr/>
          <a:lstStyle/>
          <a:p>
            <a:pPr>
              <a:defRPr sz="2800">
                <a:latin typeface="Times New Roman"/>
                <a:ea typeface="Times New Roman"/>
                <a:cs typeface="Times New Roman"/>
                <a:sym typeface="Times New Roman"/>
              </a:defRPr>
            </a:pPr>
            <a:r>
              <a:t>Family Planning Methods In </a:t>
            </a:r>
            <a:br/>
            <a:r>
              <a:t>Post-Partum Period</a:t>
            </a:r>
          </a:p>
        </p:txBody>
      </p:sp>
      <p:graphicFrame>
        <p:nvGraphicFramePr>
          <p:cNvPr id="237" name="Table 3"/>
          <p:cNvGraphicFramePr/>
          <p:nvPr/>
        </p:nvGraphicFramePr>
        <p:xfrm>
          <a:off x="71439" y="1142984"/>
          <a:ext cx="9001156" cy="4854580"/>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214677"/>
                <a:gridCol w="2786093"/>
                <a:gridCol w="3000385"/>
              </a:tblGrid>
              <a:tr h="616153">
                <a:tc>
                  <a:txBody>
                    <a:bodyPr/>
                    <a:lstStyle/>
                    <a:p>
                      <a:pPr algn="ctr">
                        <a:defRPr b="0" sz="1800">
                          <a:solidFill>
                            <a:srgbClr val="000000"/>
                          </a:solidFill>
                        </a:defRPr>
                      </a:pPr>
                      <a:r>
                        <a:rPr b="1" sz="2400">
                          <a:solidFill>
                            <a:srgbClr val="FFFFFF"/>
                          </a:solidFill>
                          <a:latin typeface="Times New Roman"/>
                          <a:ea typeface="Times New Roman"/>
                          <a:cs typeface="Times New Roman"/>
                          <a:sym typeface="Times New Roman"/>
                        </a:rPr>
                        <a:t>Family Planning Method</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ctr">
                        <a:defRPr b="0" sz="1800">
                          <a:solidFill>
                            <a:srgbClr val="000000"/>
                          </a:solidFill>
                        </a:defRPr>
                      </a:pPr>
                      <a:r>
                        <a:rPr b="1" sz="2400">
                          <a:solidFill>
                            <a:srgbClr val="FFFFFF"/>
                          </a:solidFill>
                          <a:latin typeface="Times New Roman"/>
                          <a:ea typeface="Times New Roman"/>
                          <a:cs typeface="Times New Roman"/>
                          <a:sym typeface="Times New Roman"/>
                        </a:rPr>
                        <a:t>Fully or nearly fully breastfeeding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ctr">
                        <a:defRPr b="0" sz="1800">
                          <a:solidFill>
                            <a:srgbClr val="000000"/>
                          </a:solidFill>
                        </a:defRPr>
                      </a:pPr>
                      <a:r>
                        <a:rPr b="1" sz="2400">
                          <a:solidFill>
                            <a:srgbClr val="FFFFFF"/>
                          </a:solidFill>
                          <a:latin typeface="Times New Roman"/>
                          <a:ea typeface="Times New Roman"/>
                          <a:cs typeface="Times New Roman"/>
                          <a:sym typeface="Times New Roman"/>
                        </a:rPr>
                        <a:t>Partial Breastfeeding or not breastfeeding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r>
              <a:tr h="616153">
                <a:tc>
                  <a:txBody>
                    <a:bodyPr/>
                    <a:lstStyle/>
                    <a:p>
                      <a:pPr algn="l">
                        <a:defRPr sz="1800"/>
                      </a:pPr>
                      <a:r>
                        <a:rPr b="1" sz="2000">
                          <a:latin typeface="Times New Roman"/>
                          <a:ea typeface="Times New Roman"/>
                          <a:cs typeface="Times New Roman"/>
                          <a:sym typeface="Times New Roman"/>
                        </a:rPr>
                        <a:t>Lactational Amenorrhea </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Immediately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Not applicable</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616153">
                <a:tc>
                  <a:txBody>
                    <a:bodyPr/>
                    <a:lstStyle/>
                    <a:p>
                      <a:pPr algn="l">
                        <a:defRPr sz="1800"/>
                      </a:pPr>
                      <a:r>
                        <a:rPr b="1" sz="2000">
                          <a:latin typeface="Times New Roman"/>
                          <a:ea typeface="Times New Roman"/>
                          <a:cs typeface="Times New Roman"/>
                          <a:sym typeface="Times New Roman"/>
                        </a:rPr>
                        <a:t>Male sterilization</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Immediately or during partner’s pregnancy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616153">
                <a:tc>
                  <a:txBody>
                    <a:bodyPr/>
                    <a:lstStyle/>
                    <a:p>
                      <a:pPr algn="l">
                        <a:defRPr sz="1800"/>
                      </a:pPr>
                      <a:r>
                        <a:rPr b="1" sz="2000">
                          <a:latin typeface="Times New Roman"/>
                          <a:ea typeface="Times New Roman"/>
                          <a:cs typeface="Times New Roman"/>
                          <a:sym typeface="Times New Roman"/>
                        </a:rPr>
                        <a:t>Female sterilization</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Within 7days . Otherwise after 6weeks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1157661">
                <a:tc>
                  <a:txBody>
                    <a:bodyPr/>
                    <a:lstStyle/>
                    <a:p>
                      <a:pPr algn="l">
                        <a:defRPr b="1" sz="2000">
                          <a:latin typeface="Times New Roman"/>
                          <a:ea typeface="Times New Roman"/>
                          <a:cs typeface="Times New Roman"/>
                          <a:sym typeface="Times New Roman"/>
                        </a:defRPr>
                      </a:pPr>
                      <a:r>
                        <a:t>Combined Oral Contraceptives</a:t>
                      </a:r>
                    </a:p>
                    <a:p>
                      <a:pPr algn="l">
                        <a:defRPr b="1" sz="2000">
                          <a:latin typeface="Times New Roman"/>
                          <a:ea typeface="Times New Roman"/>
                          <a:cs typeface="Times New Roman"/>
                          <a:sym typeface="Times New Roman"/>
                        </a:defRPr>
                      </a:pPr>
                      <a:r>
                        <a:t>Monthly injectables</a:t>
                      </a:r>
                    </a:p>
                    <a:p>
                      <a:pPr algn="l">
                        <a:defRPr b="1" sz="2000">
                          <a:latin typeface="Times New Roman"/>
                          <a:ea typeface="Times New Roman"/>
                          <a:cs typeface="Times New Roman"/>
                          <a:sym typeface="Times New Roman"/>
                        </a:defRPr>
                      </a:pPr>
                      <a:r>
                        <a:t>Combined patch</a:t>
                      </a:r>
                    </a:p>
                    <a:p>
                      <a:pPr algn="l">
                        <a:defRPr b="1" sz="2000">
                          <a:latin typeface="Times New Roman"/>
                          <a:ea typeface="Times New Roman"/>
                          <a:cs typeface="Times New Roman"/>
                          <a:sym typeface="Times New Roman"/>
                        </a:defRPr>
                      </a:pPr>
                      <a:r>
                        <a:t>Combined Vaginal Ring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&gt;6 months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&gt;6weeks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616153">
                <a:tc>
                  <a:txBody>
                    <a:bodyPr/>
                    <a:lstStyle/>
                    <a:p>
                      <a:pPr algn="l">
                        <a:defRPr sz="1800"/>
                      </a:pPr>
                      <a:r>
                        <a:rPr b="1" sz="2000">
                          <a:latin typeface="Times New Roman"/>
                          <a:ea typeface="Times New Roman"/>
                          <a:cs typeface="Times New Roman"/>
                          <a:sym typeface="Times New Roman"/>
                        </a:rPr>
                        <a:t>Progestin only pills
Implants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Immediately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616153">
                <a:tc>
                  <a:txBody>
                    <a:bodyPr/>
                    <a:lstStyle/>
                    <a:p>
                      <a:pPr algn="l">
                        <a:defRPr sz="1800"/>
                      </a:pPr>
                      <a:r>
                        <a:rPr b="1" sz="2000">
                          <a:latin typeface="Times New Roman"/>
                          <a:ea typeface="Times New Roman"/>
                          <a:cs typeface="Times New Roman"/>
                          <a:sym typeface="Times New Roman"/>
                        </a:rPr>
                        <a:t>Progestin only injectables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&gt; 6weeks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39" name="Table 3"/>
          <p:cNvGraphicFramePr/>
          <p:nvPr/>
        </p:nvGraphicFramePr>
        <p:xfrm>
          <a:off x="71439" y="856168"/>
          <a:ext cx="9001156" cy="423842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3214677"/>
                <a:gridCol w="2786093"/>
                <a:gridCol w="3000385"/>
              </a:tblGrid>
              <a:tr h="616153">
                <a:tc>
                  <a:txBody>
                    <a:bodyPr/>
                    <a:lstStyle/>
                    <a:p>
                      <a:pPr algn="l">
                        <a:defRPr b="0" sz="1800">
                          <a:solidFill>
                            <a:srgbClr val="000000"/>
                          </a:solidFill>
                        </a:defRPr>
                      </a:pPr>
                      <a:r>
                        <a:rPr b="1" sz="2400">
                          <a:solidFill>
                            <a:srgbClr val="FFFFFF"/>
                          </a:solidFill>
                          <a:latin typeface="Times New Roman"/>
                          <a:ea typeface="Times New Roman"/>
                          <a:cs typeface="Times New Roman"/>
                          <a:sym typeface="Times New Roman"/>
                        </a:rPr>
                        <a:t>Family Planning Method</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l">
                        <a:defRPr b="0" sz="1800">
                          <a:solidFill>
                            <a:srgbClr val="000000"/>
                          </a:solidFill>
                        </a:defRPr>
                      </a:pPr>
                      <a:r>
                        <a:rPr b="1" sz="2400">
                          <a:solidFill>
                            <a:srgbClr val="FFFFFF"/>
                          </a:solidFill>
                          <a:latin typeface="Times New Roman"/>
                          <a:ea typeface="Times New Roman"/>
                          <a:cs typeface="Times New Roman"/>
                          <a:sym typeface="Times New Roman"/>
                        </a:rPr>
                        <a:t>Fully or nearly fully breastfeeding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c>
                  <a:txBody>
                    <a:bodyPr/>
                    <a:lstStyle/>
                    <a:p>
                      <a:pPr algn="l">
                        <a:defRPr b="0" sz="1800">
                          <a:solidFill>
                            <a:srgbClr val="000000"/>
                          </a:solidFill>
                        </a:defRPr>
                      </a:pPr>
                      <a:r>
                        <a:rPr b="1" sz="2400">
                          <a:solidFill>
                            <a:srgbClr val="FFFFFF"/>
                          </a:solidFill>
                          <a:latin typeface="Times New Roman"/>
                          <a:ea typeface="Times New Roman"/>
                          <a:cs typeface="Times New Roman"/>
                          <a:sym typeface="Times New Roman"/>
                        </a:rPr>
                        <a:t>Partial Breastfeeding or not breastfeeding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solidFill>
                  </a:tcPr>
                </a:tc>
              </a:tr>
              <a:tr h="616153">
                <a:tc>
                  <a:txBody>
                    <a:bodyPr/>
                    <a:lstStyle/>
                    <a:p>
                      <a:pPr algn="l">
                        <a:defRPr sz="1800"/>
                      </a:pPr>
                      <a:r>
                        <a:rPr b="1" sz="2000">
                          <a:latin typeface="Times New Roman"/>
                          <a:ea typeface="Times New Roman"/>
                          <a:cs typeface="Times New Roman"/>
                          <a:sym typeface="Times New Roman"/>
                        </a:rPr>
                        <a:t>Progesterone Releasing Vaginal ring</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After 4 to 9 weeks </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a:latin typeface="Times New Roman"/>
                          <a:ea typeface="Times New Roman"/>
                          <a:cs typeface="Times New Roman"/>
                          <a:sym typeface="Times New Roman"/>
                        </a:rPr>
                        <a:t>If breastfeeding atleast 4times a day, start at 4-9 weeks 
Not breastfeeding: doesn’t apply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r>
              <a:tr h="616153">
                <a:tc>
                  <a:txBody>
                    <a:bodyPr/>
                    <a:lstStyle/>
                    <a:p>
                      <a:pPr algn="l">
                        <a:defRPr sz="1800"/>
                      </a:pPr>
                      <a:r>
                        <a:rPr b="1" sz="2000">
                          <a:latin typeface="Times New Roman"/>
                          <a:ea typeface="Times New Roman"/>
                          <a:cs typeface="Times New Roman"/>
                          <a:sym typeface="Times New Roman"/>
                        </a:rPr>
                        <a:t>IUDs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Within 48hrs. Otherwise after 4 weeks(GOI-4weeks)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616153">
                <a:tc>
                  <a:txBody>
                    <a:bodyPr/>
                    <a:lstStyle/>
                    <a:p>
                      <a:pPr algn="l">
                        <a:defRPr sz="1800"/>
                      </a:pPr>
                      <a:r>
                        <a:rPr b="1" sz="2000">
                          <a:latin typeface="Times New Roman"/>
                          <a:ea typeface="Times New Roman"/>
                          <a:cs typeface="Times New Roman"/>
                          <a:sym typeface="Times New Roman"/>
                        </a:rPr>
                        <a:t>Male or Female Condoms
Spermicides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Immediately</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616153">
                <a:tc>
                  <a:txBody>
                    <a:bodyPr/>
                    <a:lstStyle/>
                    <a:p>
                      <a:pPr algn="l">
                        <a:defRPr sz="1800"/>
                      </a:pPr>
                      <a:r>
                        <a:rPr b="1" sz="2000">
                          <a:latin typeface="Times New Roman"/>
                          <a:ea typeface="Times New Roman"/>
                          <a:cs typeface="Times New Roman"/>
                          <a:sym typeface="Times New Roman"/>
                        </a:rPr>
                        <a:t>Diaphragm</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pPr>
                      <a:r>
                        <a:rPr>
                          <a:latin typeface="Times New Roman"/>
                          <a:ea typeface="Times New Roman"/>
                          <a:cs typeface="Times New Roman"/>
                          <a:sym typeface="Times New Roman"/>
                        </a:rPr>
                        <a:t>After 6 weeks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r h="1157661">
                <a:tc>
                  <a:txBody>
                    <a:bodyPr/>
                    <a:lstStyle/>
                    <a:p>
                      <a:pPr algn="l">
                        <a:defRPr sz="1800"/>
                      </a:pPr>
                      <a:r>
                        <a:rPr b="1" sz="2000">
                          <a:latin typeface="Times New Roman"/>
                          <a:ea typeface="Times New Roman"/>
                          <a:cs typeface="Times New Roman"/>
                          <a:sym typeface="Times New Roman"/>
                        </a:rPr>
                        <a:t>Fertility awareness methods
Symptoms based methods
Calender based methods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gridSpan="2">
                  <a:txBody>
                    <a:bodyPr/>
                    <a:lstStyle/>
                    <a:p>
                      <a:pPr algn="l">
                        <a:defRPr sz="1800">
                          <a:latin typeface="Times New Roman"/>
                          <a:ea typeface="Times New Roman"/>
                          <a:cs typeface="Times New Roman"/>
                          <a:sym typeface="Times New Roman"/>
                        </a:defRPr>
                      </a:pPr>
                    </a:p>
                    <a:p>
                      <a:pPr algn="l">
                        <a:defRPr sz="1800">
                          <a:latin typeface="Times New Roman"/>
                          <a:ea typeface="Times New Roman"/>
                          <a:cs typeface="Times New Roman"/>
                          <a:sym typeface="Times New Roman"/>
                        </a:defRPr>
                      </a:pPr>
                      <a:r>
                        <a:t>When normal secretions have returned</a:t>
                      </a:r>
                    </a:p>
                    <a:p>
                      <a:pPr algn="l">
                        <a:defRPr sz="1800">
                          <a:latin typeface="Times New Roman"/>
                          <a:ea typeface="Times New Roman"/>
                          <a:cs typeface="Times New Roman"/>
                          <a:sym typeface="Times New Roman"/>
                        </a:defRPr>
                      </a:pPr>
                      <a:r>
                        <a:t>When she had 3 regular menstrual cycles</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tcPr>
                </a:tc>
                <a:tc hMerge="1">
                  <a:tcPr/>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Picture 4" descr="Picture 4"/>
          <p:cNvPicPr>
            <a:picLocks noChangeAspect="1"/>
          </p:cNvPicPr>
          <p:nvPr/>
        </p:nvPicPr>
        <p:blipFill>
          <a:blip r:embed="rId2">
            <a:extLst/>
          </a:blip>
          <a:srcRect l="0" t="0" r="0" b="47187"/>
          <a:stretch>
            <a:fillRect/>
          </a:stretch>
        </p:blipFill>
        <p:spPr>
          <a:xfrm>
            <a:off x="0" y="1196751"/>
            <a:ext cx="9144000" cy="3143274"/>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extBox 3"/>
          <p:cNvSpPr txBox="1"/>
          <p:nvPr/>
        </p:nvSpPr>
        <p:spPr>
          <a:xfrm>
            <a:off x="165551" y="1828800"/>
            <a:ext cx="8902250" cy="3523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p>
          <a:p>
            <a:pPr algn="ctr">
              <a:defRPr b="1" sz="5400">
                <a:latin typeface="Times New Roman"/>
                <a:ea typeface="Times New Roman"/>
                <a:cs typeface="Times New Roman"/>
                <a:sym typeface="Times New Roman"/>
              </a:defRPr>
            </a:pPr>
            <a:r>
              <a:t>Comprehensive Abortion Care</a:t>
            </a:r>
          </a:p>
          <a:p>
            <a:pPr algn="ctr">
              <a:defRPr sz="3600">
                <a:latin typeface="Times New Roman"/>
                <a:ea typeface="Times New Roman"/>
                <a:cs typeface="Times New Roman"/>
                <a:sym typeface="Times New Roman"/>
              </a:defRPr>
            </a:pPr>
            <a:r>
              <a:t> Training and Service Delivery Guidelines,2018</a:t>
            </a:r>
          </a:p>
          <a:p>
            <a:pPr algn="ctr">
              <a:defRPr sz="3600">
                <a:latin typeface="Times New Roman"/>
                <a:ea typeface="Times New Roman"/>
                <a:cs typeface="Times New Roman"/>
                <a:sym typeface="Times New Roman"/>
              </a:defRPr>
            </a:pPr>
          </a:p>
          <a:p>
            <a:pPr algn="ctr">
              <a:defRPr>
                <a:latin typeface="Times New Roman"/>
                <a:ea typeface="Times New Roman"/>
                <a:cs typeface="Times New Roman"/>
                <a:sym typeface="Times New Roman"/>
              </a:defRPr>
            </a:pPr>
            <a:r>
              <a:t>                                   Ministry of Health and Family Welfare Government of India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457200" y="-12033"/>
            <a:ext cx="8229600" cy="868364"/>
          </a:xfrm>
          <a:prstGeom prst="rect">
            <a:avLst/>
          </a:prstGeom>
        </p:spPr>
        <p:txBody>
          <a:bodyPr/>
          <a:lstStyle>
            <a:lvl1pPr>
              <a:defRPr b="1"/>
            </a:lvl1pPr>
          </a:lstStyle>
          <a:p>
            <a:pPr/>
            <a:r>
              <a:t>Policies for Safe Abortion Care</a:t>
            </a:r>
          </a:p>
        </p:txBody>
      </p:sp>
      <p:sp>
        <p:nvSpPr>
          <p:cNvPr id="246" name="Content Placeholder 2"/>
          <p:cNvSpPr txBox="1"/>
          <p:nvPr>
            <p:ph type="body" idx="1"/>
          </p:nvPr>
        </p:nvSpPr>
        <p:spPr>
          <a:xfrm>
            <a:off x="179511" y="1143000"/>
            <a:ext cx="8712970" cy="4983163"/>
          </a:xfrm>
          <a:prstGeom prst="rect">
            <a:avLst/>
          </a:prstGeom>
        </p:spPr>
        <p:txBody>
          <a:bodyPr/>
          <a:lstStyle/>
          <a:p>
            <a:pPr>
              <a:spcBef>
                <a:spcPts val="500"/>
              </a:spcBef>
              <a:buSzTx/>
              <a:buNone/>
              <a:defRPr sz="2400"/>
            </a:pPr>
            <a:r>
              <a:t>National Population Policy (NPP) 2000 and the Reproductive and Child Health-II (RCH), National Health Mission (NHM) programme, within the framework of the MTP Act, 1971.</a:t>
            </a:r>
          </a:p>
          <a:p>
            <a:pPr marL="0" indent="0">
              <a:spcBef>
                <a:spcPts val="500"/>
              </a:spcBef>
              <a:buSzTx/>
              <a:buNone/>
              <a:defRPr b="1" sz="2400"/>
            </a:pPr>
            <a:r>
              <a:t>A)</a:t>
            </a:r>
            <a:r>
              <a:rPr b="0"/>
              <a:t> Integrated strategic approach under the Reproductive, Maternal, Newborn, Child and Adolescent Health (RMNCH+A)</a:t>
            </a:r>
          </a:p>
          <a:p>
            <a:pPr marL="0" indent="0">
              <a:spcBef>
                <a:spcPts val="500"/>
              </a:spcBef>
              <a:buSzTx/>
              <a:buNone/>
              <a:defRPr b="1" sz="2400"/>
            </a:pPr>
            <a:r>
              <a:t>B) Establishing CAC service </a:t>
            </a:r>
            <a:r>
              <a:rPr b="0"/>
              <a:t>: Woman-centred approach</a:t>
            </a:r>
            <a:endParaRPr b="0"/>
          </a:p>
          <a:p>
            <a:pPr lvl="1" marL="742950" indent="-285750">
              <a:spcBef>
                <a:spcPts val="500"/>
              </a:spcBef>
              <a:buFontTx/>
              <a:buAutoNum type="arabicPeriod" startAt="1"/>
              <a:defRPr sz="2400"/>
            </a:pPr>
            <a:r>
              <a:rPr b="1"/>
              <a:t>Choice</a:t>
            </a:r>
            <a:r>
              <a:t>: giving woman the options to choose from the methods for the termination of pregnancy and post-abortion contraception</a:t>
            </a:r>
            <a:endParaRPr sz="2800"/>
          </a:p>
          <a:p>
            <a:pPr lvl="1" marL="742950" indent="-285750">
              <a:spcBef>
                <a:spcPts val="500"/>
              </a:spcBef>
              <a:buFontTx/>
              <a:buAutoNum type="arabicPeriod" startAt="1"/>
              <a:defRPr sz="2400"/>
            </a:pPr>
            <a:r>
              <a:rPr b="1"/>
              <a:t>Access</a:t>
            </a:r>
            <a:r>
              <a:t>: making services available near her home</a:t>
            </a:r>
            <a:endParaRPr sz="2800"/>
          </a:p>
          <a:p>
            <a:pPr lvl="1" marL="742950" indent="-285750">
              <a:spcBef>
                <a:spcPts val="500"/>
              </a:spcBef>
              <a:buFontTx/>
              <a:buAutoNum type="arabicPeriod" startAt="1"/>
              <a:defRPr b="1" sz="2400"/>
            </a:pPr>
            <a:r>
              <a:t>Quality care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1764863" y="210254"/>
            <a:ext cx="5030042" cy="850106"/>
          </a:xfrm>
          <a:prstGeom prst="rect">
            <a:avLst/>
          </a:prstGeom>
        </p:spPr>
        <p:txBody>
          <a:bodyPr/>
          <a:lstStyle>
            <a:lvl1pPr>
              <a:defRPr b="1"/>
            </a:lvl1pPr>
          </a:lstStyle>
          <a:p>
            <a:pPr/>
            <a:r>
              <a:t>Counselling</a:t>
            </a:r>
          </a:p>
        </p:txBody>
      </p:sp>
      <p:sp>
        <p:nvSpPr>
          <p:cNvPr id="114" name="Content Placeholder 2"/>
          <p:cNvSpPr txBox="1"/>
          <p:nvPr>
            <p:ph type="body" sz="half" idx="1"/>
          </p:nvPr>
        </p:nvSpPr>
        <p:spPr>
          <a:xfrm>
            <a:off x="852316" y="1062834"/>
            <a:ext cx="7767781" cy="3080469"/>
          </a:xfrm>
          <a:prstGeom prst="rect">
            <a:avLst/>
          </a:prstGeom>
        </p:spPr>
        <p:txBody>
          <a:bodyPr/>
          <a:lstStyle/>
          <a:p>
            <a:pPr marL="0" indent="0" defTabSz="704087">
              <a:spcBef>
                <a:spcPts val="400"/>
              </a:spcBef>
              <a:buSzTx/>
              <a:buNone/>
              <a:defRPr b="1" sz="1848">
                <a:latin typeface="Times New Roman"/>
                <a:ea typeface="Times New Roman"/>
                <a:cs typeface="Times New Roman"/>
                <a:sym typeface="Times New Roman"/>
              </a:defRPr>
            </a:pPr>
            <a:r>
              <a:t>1-General counselling</a:t>
            </a:r>
            <a:r>
              <a:rPr b="0"/>
              <a:t>-Provider helps a client select a family planning method: </a:t>
            </a:r>
            <a:endParaRPr b="0"/>
          </a:p>
          <a:p>
            <a:pPr marL="0" indent="0" defTabSz="704087">
              <a:spcBef>
                <a:spcPts val="400"/>
              </a:spcBef>
              <a:buSzTx/>
              <a:buNone/>
              <a:defRPr b="1" sz="1848">
                <a:latin typeface="Times New Roman"/>
                <a:ea typeface="Times New Roman"/>
                <a:cs typeface="Times New Roman"/>
                <a:sym typeface="Times New Roman"/>
              </a:defRPr>
            </a:pPr>
            <a:r>
              <a:rPr b="0"/>
              <a:t>Display all the methods using charts/posters</a:t>
            </a:r>
            <a:endParaRPr b="0"/>
          </a:p>
          <a:p>
            <a:pPr marL="0" indent="0" defTabSz="704087">
              <a:spcBef>
                <a:spcPts val="400"/>
              </a:spcBef>
              <a:buSzTx/>
              <a:buNone/>
              <a:defRPr sz="1848">
                <a:latin typeface="Times New Roman"/>
                <a:ea typeface="Times New Roman"/>
                <a:cs typeface="Times New Roman"/>
                <a:sym typeface="Times New Roman"/>
              </a:defRPr>
            </a:pPr>
            <a:r>
              <a:t>Arrange by method type-Spacing and limiting method</a:t>
            </a:r>
          </a:p>
          <a:p>
            <a:pPr marL="0" indent="0" defTabSz="704087">
              <a:spcBef>
                <a:spcPts val="400"/>
              </a:spcBef>
              <a:buSzTx/>
              <a:buNone/>
              <a:defRPr sz="1848">
                <a:latin typeface="Times New Roman"/>
                <a:ea typeface="Times New Roman"/>
                <a:cs typeface="Times New Roman"/>
                <a:sym typeface="Times New Roman"/>
              </a:defRPr>
            </a:pPr>
            <a:r>
              <a:t>Set aside methods that are not appropriate</a:t>
            </a:r>
          </a:p>
          <a:p>
            <a:pPr marL="0" indent="0" defTabSz="704087">
              <a:spcBef>
                <a:spcPts val="400"/>
              </a:spcBef>
              <a:buSzTx/>
              <a:buNone/>
              <a:defRPr b="1" sz="1848">
                <a:latin typeface="Times New Roman"/>
                <a:ea typeface="Times New Roman"/>
                <a:cs typeface="Times New Roman"/>
                <a:sym typeface="Times New Roman"/>
              </a:defRPr>
            </a:pPr>
            <a:r>
              <a:rPr b="0"/>
              <a:t>2</a:t>
            </a:r>
            <a:r>
              <a:t>-Counselling for special group- </a:t>
            </a:r>
            <a:r>
              <a:rPr b="0"/>
              <a:t>young age, women, clients affected by gender based violence</a:t>
            </a:r>
            <a:endParaRPr b="0"/>
          </a:p>
          <a:p>
            <a:pPr marL="0" indent="0" defTabSz="704087">
              <a:spcBef>
                <a:spcPts val="400"/>
              </a:spcBef>
              <a:buSzTx/>
              <a:buNone/>
              <a:defRPr b="1" sz="1848">
                <a:latin typeface="Times New Roman"/>
                <a:ea typeface="Times New Roman"/>
                <a:cs typeface="Times New Roman"/>
                <a:sym typeface="Times New Roman"/>
              </a:defRPr>
            </a:pPr>
            <a:r>
              <a:rPr b="0"/>
              <a:t>3</a:t>
            </a:r>
            <a:r>
              <a:t>-Method specific counselling- </a:t>
            </a:r>
            <a:r>
              <a:rPr b="0"/>
              <a:t>Give information about the methods not set aside  and determine MEC for the chosen method. </a:t>
            </a:r>
            <a:r>
              <a:rPr b="0"/>
              <a:t>Follow up instructions </a:t>
            </a:r>
          </a:p>
          <a:p>
            <a:pPr marL="0" indent="0" defTabSz="704087">
              <a:spcBef>
                <a:spcPts val="400"/>
              </a:spcBef>
              <a:buSzTx/>
              <a:buNone/>
              <a:defRPr b="1" sz="1848">
                <a:latin typeface="Times New Roman"/>
                <a:ea typeface="Times New Roman"/>
                <a:cs typeface="Times New Roman"/>
                <a:sym typeface="Times New Roman"/>
              </a:defRPr>
            </a:pPr>
            <a:r>
              <a:t>4-Follow up counselling- </a:t>
            </a:r>
            <a:r>
              <a:rPr b="0"/>
              <a:t>Discuss problem, side effects and manage if any and ensure continuation</a:t>
            </a:r>
          </a:p>
        </p:txBody>
      </p:sp>
      <p:pic>
        <p:nvPicPr>
          <p:cNvPr id="115" name="Picture 3" descr="Picture 3"/>
          <p:cNvPicPr>
            <a:picLocks noChangeAspect="1"/>
          </p:cNvPicPr>
          <p:nvPr/>
        </p:nvPicPr>
        <p:blipFill>
          <a:blip r:embed="rId2">
            <a:extLst/>
          </a:blip>
          <a:stretch>
            <a:fillRect/>
          </a:stretch>
        </p:blipFill>
        <p:spPr>
          <a:xfrm>
            <a:off x="1001462" y="4143272"/>
            <a:ext cx="6799346" cy="2658257"/>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xfrm>
            <a:off x="457200" y="274638"/>
            <a:ext cx="8229600" cy="556692"/>
          </a:xfrm>
          <a:prstGeom prst="rect">
            <a:avLst/>
          </a:prstGeom>
        </p:spPr>
        <p:txBody>
          <a:bodyPr/>
          <a:lstStyle>
            <a:lvl1pPr defTabSz="667512">
              <a:defRPr b="1" sz="3212"/>
            </a:lvl1pPr>
          </a:lstStyle>
          <a:p>
            <a:pPr/>
            <a:r>
              <a:t> Counseling</a:t>
            </a:r>
          </a:p>
        </p:txBody>
      </p:sp>
      <p:sp>
        <p:nvSpPr>
          <p:cNvPr id="249" name="Content Placeholder 2"/>
          <p:cNvSpPr txBox="1"/>
          <p:nvPr>
            <p:ph type="body" idx="1"/>
          </p:nvPr>
        </p:nvSpPr>
        <p:spPr>
          <a:xfrm>
            <a:off x="251519" y="972199"/>
            <a:ext cx="8640962" cy="4525964"/>
          </a:xfrm>
          <a:prstGeom prst="rect">
            <a:avLst/>
          </a:prstGeom>
        </p:spPr>
        <p:txBody>
          <a:bodyPr/>
          <a:lstStyle/>
          <a:p>
            <a:pPr marL="0" indent="0" defTabSz="850391">
              <a:lnSpc>
                <a:spcPct val="90000"/>
              </a:lnSpc>
              <a:spcBef>
                <a:spcPts val="600"/>
              </a:spcBef>
              <a:buSzTx/>
              <a:buFontTx/>
              <a:buNone/>
              <a:defRPr sz="1860"/>
            </a:pPr>
          </a:p>
          <a:p>
            <a:pPr marL="0" indent="0" defTabSz="850391">
              <a:lnSpc>
                <a:spcPct val="90000"/>
              </a:lnSpc>
              <a:spcBef>
                <a:spcPts val="600"/>
              </a:spcBef>
              <a:buSzTx/>
              <a:buFontTx/>
              <a:buNone/>
              <a:defRPr sz="1860"/>
            </a:pPr>
            <a:r>
              <a:rPr u="sng"/>
              <a:t>Pre procedure counseling</a:t>
            </a:r>
            <a:r>
              <a:t> helps the woman to </a:t>
            </a:r>
          </a:p>
          <a:p>
            <a:pPr marL="318896" indent="-318896" defTabSz="850391">
              <a:lnSpc>
                <a:spcPct val="90000"/>
              </a:lnSpc>
              <a:spcBef>
                <a:spcPts val="600"/>
              </a:spcBef>
              <a:defRPr sz="1860"/>
            </a:pPr>
            <a:r>
              <a:t>decide about the termination of pregnancy</a:t>
            </a:r>
          </a:p>
          <a:p>
            <a:pPr marL="318896" indent="-318896" defTabSz="850391">
              <a:lnSpc>
                <a:spcPct val="90000"/>
              </a:lnSpc>
              <a:spcBef>
                <a:spcPts val="600"/>
              </a:spcBef>
              <a:defRPr sz="1860"/>
            </a:pPr>
            <a:r>
              <a:t>choose the method of termination</a:t>
            </a:r>
          </a:p>
          <a:p>
            <a:pPr marL="318896" indent="-318896" defTabSz="850391">
              <a:lnSpc>
                <a:spcPct val="90000"/>
              </a:lnSpc>
              <a:spcBef>
                <a:spcPts val="600"/>
              </a:spcBef>
              <a:defRPr sz="1860"/>
            </a:pPr>
            <a:r>
              <a:t>ensure that the consent for the procedure is given after receiving complete information about the procedure and understanding its implications</a:t>
            </a:r>
          </a:p>
          <a:p>
            <a:pPr marL="318896" indent="-318896" defTabSz="850391">
              <a:lnSpc>
                <a:spcPct val="90000"/>
              </a:lnSpc>
              <a:spcBef>
                <a:spcPts val="600"/>
              </a:spcBef>
              <a:defRPr sz="1860"/>
            </a:pPr>
            <a:r>
              <a:t>adopt a contraceptive method after the procedure</a:t>
            </a:r>
          </a:p>
          <a:p>
            <a:pPr marL="0" indent="0" defTabSz="850391">
              <a:spcBef>
                <a:spcPts val="600"/>
              </a:spcBef>
              <a:buSzTx/>
              <a:buFontTx/>
              <a:buNone/>
              <a:defRPr sz="1860" u="sng"/>
            </a:pPr>
            <a:r>
              <a:t>Post-abortion counselling</a:t>
            </a:r>
            <a:endParaRPr u="none"/>
          </a:p>
          <a:p>
            <a:pPr lvl="1" marL="903541" indent="-531494" defTabSz="850391">
              <a:spcBef>
                <a:spcPts val="600"/>
              </a:spcBef>
              <a:buFontTx/>
              <a:buAutoNum type="romanUcPeriod" startAt="1"/>
              <a:defRPr sz="1860"/>
            </a:pPr>
            <a:r>
              <a:t>ensures that the woman has understood the precautions and care needed during the postabortion period and the actions that need to be taken in case of complications</a:t>
            </a:r>
          </a:p>
          <a:p>
            <a:pPr lvl="1" marL="903541" indent="-531494" defTabSz="850391">
              <a:spcBef>
                <a:spcPts val="600"/>
              </a:spcBef>
              <a:buFontTx/>
              <a:buAutoNum type="romanUcPeriod" startAt="1"/>
              <a:defRPr sz="1860"/>
            </a:pPr>
            <a:r>
              <a:t>provides an opportunity to counsel for contraception </a:t>
            </a:r>
          </a:p>
          <a:p>
            <a:pPr lvl="1" marL="903541" indent="-531494" defTabSz="850391">
              <a:spcBef>
                <a:spcPts val="600"/>
              </a:spcBef>
              <a:buFontTx/>
              <a:buAutoNum type="romanUcPeriod" startAt="1"/>
              <a:defRPr sz="1860"/>
            </a:pPr>
            <a:r>
              <a:t>reinforces the need for continuing the use of the contraceptive method chosen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prstGeom prst="rect">
            <a:avLst/>
          </a:prstGeom>
        </p:spPr>
        <p:txBody>
          <a:bodyPr/>
          <a:lstStyle/>
          <a:p>
            <a:pPr>
              <a:defRPr b="1">
                <a:latin typeface="Times New Roman"/>
                <a:ea typeface="Times New Roman"/>
                <a:cs typeface="Times New Roman"/>
                <a:sym typeface="Times New Roman"/>
              </a:defRPr>
            </a:pPr>
            <a:r>
              <a:t>Methods of 1</a:t>
            </a:r>
            <a:r>
              <a:rPr baseline="30000"/>
              <a:t>st</a:t>
            </a:r>
            <a:r>
              <a:t> trimester abortion  </a:t>
            </a:r>
          </a:p>
        </p:txBody>
      </p:sp>
      <p:sp>
        <p:nvSpPr>
          <p:cNvPr id="252" name="Content Placeholder 2"/>
          <p:cNvSpPr txBox="1"/>
          <p:nvPr>
            <p:ph type="body" idx="1"/>
          </p:nvPr>
        </p:nvSpPr>
        <p:spPr>
          <a:xfrm>
            <a:off x="457200" y="1600200"/>
            <a:ext cx="8229600" cy="4525963"/>
          </a:xfrm>
          <a:prstGeom prst="rect">
            <a:avLst/>
          </a:prstGeom>
        </p:spPr>
        <p:txBody>
          <a:bodyPr/>
          <a:lstStyle/>
          <a:p>
            <a:pPr marL="253745" indent="-253745" defTabSz="676655">
              <a:spcBef>
                <a:spcPts val="500"/>
              </a:spcBef>
              <a:defRPr sz="2368">
                <a:latin typeface="Times New Roman"/>
                <a:ea typeface="Times New Roman"/>
                <a:cs typeface="Times New Roman"/>
                <a:sym typeface="Times New Roman"/>
              </a:defRPr>
            </a:pPr>
            <a:r>
              <a:t>Medical methods</a:t>
            </a:r>
          </a:p>
          <a:p>
            <a:pPr lvl="1" marL="549783" indent="-211454" defTabSz="676655">
              <a:spcBef>
                <a:spcPts val="400"/>
              </a:spcBef>
              <a:defRPr sz="2072">
                <a:latin typeface="Times New Roman"/>
                <a:ea typeface="Times New Roman"/>
                <a:cs typeface="Times New Roman"/>
                <a:sym typeface="Times New Roman"/>
              </a:defRPr>
            </a:pPr>
            <a:r>
              <a:t>Prostaglandins</a:t>
            </a:r>
          </a:p>
          <a:p>
            <a:pPr lvl="1" marL="549783" indent="-211454" defTabSz="676655">
              <a:spcBef>
                <a:spcPts val="400"/>
              </a:spcBef>
              <a:defRPr sz="2072">
                <a:latin typeface="Times New Roman"/>
                <a:ea typeface="Times New Roman"/>
                <a:cs typeface="Times New Roman"/>
                <a:sym typeface="Times New Roman"/>
              </a:defRPr>
            </a:pPr>
            <a:r>
              <a:t>Antiprogesterones- Mifepristone</a:t>
            </a:r>
          </a:p>
          <a:p>
            <a:pPr lvl="1" marL="549783" indent="-211454" defTabSz="676655">
              <a:spcBef>
                <a:spcPts val="400"/>
              </a:spcBef>
              <a:defRPr sz="2072">
                <a:latin typeface="Times New Roman"/>
                <a:ea typeface="Times New Roman"/>
                <a:cs typeface="Times New Roman"/>
                <a:sym typeface="Times New Roman"/>
              </a:defRPr>
            </a:pPr>
            <a:r>
              <a:t>Use of mifepristone (in 2002) and misoprostol (in 2006) was approved for termination of pregnancy up to seven weeks (49 days). A combi pack of 200mg mifepristone and 800mcg misoprostol has been approved by the Central Drugs Standard Control Organisation, DGHS up to nine weeks (63 days) in December 2008.</a:t>
            </a:r>
          </a:p>
          <a:p>
            <a:pPr marL="253745" indent="-253745" defTabSz="676655">
              <a:spcBef>
                <a:spcPts val="500"/>
              </a:spcBef>
              <a:defRPr sz="2368">
                <a:latin typeface="Times New Roman"/>
                <a:ea typeface="Times New Roman"/>
                <a:cs typeface="Times New Roman"/>
                <a:sym typeface="Times New Roman"/>
              </a:defRPr>
            </a:pPr>
            <a:r>
              <a:t>Surgical methods</a:t>
            </a:r>
          </a:p>
          <a:p>
            <a:pPr lvl="1" marL="549783" indent="-211454" defTabSz="676655">
              <a:spcBef>
                <a:spcPts val="400"/>
              </a:spcBef>
              <a:buChar char="•"/>
              <a:defRPr sz="2072">
                <a:latin typeface="Times New Roman"/>
                <a:ea typeface="Times New Roman"/>
                <a:cs typeface="Times New Roman"/>
                <a:sym typeface="Times New Roman"/>
              </a:defRPr>
            </a:pPr>
            <a:r>
              <a:t> Suction &amp; Evacuation</a:t>
            </a:r>
          </a:p>
          <a:p>
            <a:pPr lvl="2" marL="845819" indent="-169163" defTabSz="676655">
              <a:spcBef>
                <a:spcPts val="400"/>
              </a:spcBef>
              <a:defRPr sz="1776">
                <a:latin typeface="Times New Roman"/>
                <a:ea typeface="Times New Roman"/>
                <a:cs typeface="Times New Roman"/>
                <a:sym typeface="Times New Roman"/>
              </a:defRPr>
            </a:pPr>
            <a:r>
              <a:t>Manual Vacuum Aspiration (MVA) </a:t>
            </a:r>
          </a:p>
          <a:p>
            <a:pPr lvl="2" marL="845819" indent="-169163" defTabSz="676655">
              <a:spcBef>
                <a:spcPts val="400"/>
              </a:spcBef>
              <a:defRPr sz="1776">
                <a:latin typeface="Times New Roman"/>
                <a:ea typeface="Times New Roman"/>
                <a:cs typeface="Times New Roman"/>
                <a:sym typeface="Times New Roman"/>
              </a:defRPr>
            </a:pPr>
            <a:r>
              <a:t>Electric Vacuum Aspiration (EVA)</a:t>
            </a:r>
          </a:p>
          <a:p>
            <a:pPr lvl="1" marL="549783" indent="-211454" defTabSz="676655">
              <a:spcBef>
                <a:spcPts val="400"/>
              </a:spcBef>
              <a:buChar char="•"/>
              <a:defRPr sz="2072">
                <a:latin typeface="Times New Roman"/>
                <a:ea typeface="Times New Roman"/>
                <a:cs typeface="Times New Roman"/>
                <a:sym typeface="Times New Roman"/>
              </a:defRPr>
            </a:pPr>
            <a:r>
              <a:t>Dilatation &amp; curettage (not frequently practiced</a:t>
            </a:r>
            <a:r>
              <a:rPr>
                <a:latin typeface="+mj-lt"/>
                <a:ea typeface="+mj-ea"/>
                <a:cs typeface="+mj-cs"/>
                <a:sym typeface="Calibri"/>
              </a:rPr>
              <a:t>)</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457200" y="274638"/>
            <a:ext cx="8229600" cy="562074"/>
          </a:xfrm>
          <a:prstGeom prst="rect">
            <a:avLst/>
          </a:prstGeom>
        </p:spPr>
        <p:txBody>
          <a:bodyPr/>
          <a:lstStyle>
            <a:lvl1pPr defTabSz="758951">
              <a:defRPr sz="3237"/>
            </a:lvl1pPr>
          </a:lstStyle>
          <a:p>
            <a:pPr/>
            <a:r>
              <a:t>Procedure - MMA</a:t>
            </a:r>
          </a:p>
        </p:txBody>
      </p:sp>
      <p:pic>
        <p:nvPicPr>
          <p:cNvPr id="255" name="Picture 2" descr="Picture 2"/>
          <p:cNvPicPr>
            <a:picLocks noChangeAspect="1"/>
          </p:cNvPicPr>
          <p:nvPr/>
        </p:nvPicPr>
        <p:blipFill>
          <a:blip r:embed="rId2">
            <a:extLst/>
          </a:blip>
          <a:stretch>
            <a:fillRect/>
          </a:stretch>
        </p:blipFill>
        <p:spPr>
          <a:xfrm>
            <a:off x="457200" y="1052736"/>
            <a:ext cx="8229600" cy="510540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ext Placeholder 2"/>
          <p:cNvSpPr txBox="1"/>
          <p:nvPr>
            <p:ph type="body" sz="quarter" idx="1"/>
          </p:nvPr>
        </p:nvSpPr>
        <p:spPr>
          <a:xfrm>
            <a:off x="457200" y="1535112"/>
            <a:ext cx="4040188" cy="639763"/>
          </a:xfrm>
          <a:prstGeom prst="rect">
            <a:avLst/>
          </a:prstGeom>
        </p:spPr>
        <p:txBody>
          <a:bodyPr/>
          <a:lstStyle>
            <a:lvl1pPr>
              <a:defRPr>
                <a:latin typeface="Times New Roman"/>
                <a:ea typeface="Times New Roman"/>
                <a:cs typeface="Times New Roman"/>
                <a:sym typeface="Times New Roman"/>
              </a:defRPr>
            </a:lvl1pPr>
          </a:lstStyle>
          <a:p>
            <a:pPr/>
            <a:r>
              <a:t>Advantages of MMA</a:t>
            </a:r>
          </a:p>
        </p:txBody>
      </p:sp>
      <p:sp>
        <p:nvSpPr>
          <p:cNvPr id="258"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spcBef>
                <a:spcPts val="500"/>
              </a:spcBef>
              <a:buSzTx/>
              <a:buFontTx/>
              <a:buNone/>
              <a:defRPr b="1" sz="2400">
                <a:latin typeface="Times New Roman"/>
                <a:ea typeface="Times New Roman"/>
                <a:cs typeface="Times New Roman"/>
                <a:sym typeface="Times New Roman"/>
              </a:defRPr>
            </a:lvl1pPr>
          </a:lstStyle>
          <a:p>
            <a:pPr/>
            <a:r>
              <a:t>   Limitations of MMA</a:t>
            </a:r>
          </a:p>
        </p:txBody>
      </p:sp>
      <p:sp>
        <p:nvSpPr>
          <p:cNvPr id="259" name="Content Placeholder 3"/>
          <p:cNvSpPr txBox="1"/>
          <p:nvPr/>
        </p:nvSpPr>
        <p:spPr>
          <a:xfrm>
            <a:off x="323528" y="2292349"/>
            <a:ext cx="4173860" cy="38338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Safe procedure with high percentage of success rate in early pregnancy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Offers more privacy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Feasible with minimum technical assistance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Less overall complication rate. No risk of cervical or uterine injury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No instrument and anaesthesia required, hence less invasive</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No effect on future fertility, if standard protocol followed</a:t>
            </a:r>
          </a:p>
        </p:txBody>
      </p:sp>
      <p:sp>
        <p:nvSpPr>
          <p:cNvPr id="260" name="Content Placeholder 5"/>
          <p:cNvSpPr txBox="1"/>
          <p:nvPr/>
        </p:nvSpPr>
        <p:spPr>
          <a:xfrm>
            <a:off x="4645025" y="2292349"/>
            <a:ext cx="4319464" cy="383381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Generally three visits required (if misoprostol is administered at home, a minimum of two visits required)</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Whole process takes longer, duration of bleeding can be  8-13 days. However, the bleeding decreases as soon as the POC expulsion process is complete</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Drugs used for termination may have side-effects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Potential risk of foetal malformation in cases where pregnancy continues due to the failure of MMA</a:t>
            </a:r>
          </a:p>
        </p:txBody>
      </p:sp>
      <p:sp>
        <p:nvSpPr>
          <p:cNvPr id="261" name="Title 1"/>
          <p:cNvSpPr txBox="1"/>
          <p:nvPr>
            <p:ph type="title"/>
          </p:nvPr>
        </p:nvSpPr>
        <p:spPr>
          <a:prstGeom prst="rect">
            <a:avLst/>
          </a:prstGeom>
        </p:spPr>
        <p:txBody>
          <a:bodyPr/>
          <a:lstStyle>
            <a:lvl1pPr>
              <a:defRPr b="1" sz="3900">
                <a:latin typeface="Times New Roman"/>
                <a:ea typeface="Times New Roman"/>
                <a:cs typeface="Times New Roman"/>
                <a:sym typeface="Times New Roman"/>
              </a:defRPr>
            </a:lvl1pPr>
          </a:lstStyle>
          <a:p>
            <a:pPr/>
            <a:r>
              <a:t>Advantages and Limitations of MMA</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prstGeom prst="rect">
            <a:avLst/>
          </a:prstGeom>
        </p:spPr>
        <p:txBody>
          <a:bodyPr/>
          <a:lstStyle>
            <a:lvl1pPr>
              <a:defRPr b="1">
                <a:latin typeface="Times New Roman"/>
                <a:ea typeface="Times New Roman"/>
                <a:cs typeface="Times New Roman"/>
                <a:sym typeface="Times New Roman"/>
              </a:defRPr>
            </a:lvl1pPr>
          </a:lstStyle>
          <a:p>
            <a:pPr/>
            <a:r>
              <a:t>Complication and Management </a:t>
            </a:r>
          </a:p>
        </p:txBody>
      </p:sp>
      <p:sp>
        <p:nvSpPr>
          <p:cNvPr id="264" name="Content Placeholder 2"/>
          <p:cNvSpPr txBox="1"/>
          <p:nvPr>
            <p:ph type="body" idx="1"/>
          </p:nvPr>
        </p:nvSpPr>
        <p:spPr>
          <a:xfrm>
            <a:off x="457200" y="1600200"/>
            <a:ext cx="8229600" cy="4525963"/>
          </a:xfrm>
          <a:prstGeom prst="rect">
            <a:avLst/>
          </a:prstGeom>
        </p:spPr>
        <p:txBody>
          <a:bodyPr/>
          <a:lstStyle/>
          <a:p>
            <a:pPr marL="514350" indent="-514350">
              <a:lnSpc>
                <a:spcPct val="90000"/>
              </a:lnSpc>
              <a:spcBef>
                <a:spcPts val="600"/>
              </a:spcBef>
              <a:buFontTx/>
              <a:buAutoNum type="alphaUcParenBoth" startAt="1"/>
              <a:defRPr b="1" sz="2700">
                <a:latin typeface="Times New Roman"/>
                <a:ea typeface="Times New Roman"/>
                <a:cs typeface="Times New Roman"/>
                <a:sym typeface="Times New Roman"/>
              </a:defRPr>
            </a:pPr>
            <a:r>
              <a:t>Heavy bleeding</a:t>
            </a:r>
          </a:p>
          <a:p>
            <a:pPr marL="514350" indent="-514350">
              <a:lnSpc>
                <a:spcPct val="90000"/>
              </a:lnSpc>
              <a:spcBef>
                <a:spcPts val="600"/>
              </a:spcBef>
              <a:buSzTx/>
              <a:buNone/>
              <a:defRPr b="1" sz="2700">
                <a:latin typeface="Times New Roman"/>
                <a:ea typeface="Times New Roman"/>
                <a:cs typeface="Times New Roman"/>
                <a:sym typeface="Times New Roman"/>
              </a:defRPr>
            </a:pPr>
            <a:r>
              <a:t>(B) Incomplete abortion</a:t>
            </a:r>
          </a:p>
          <a:p>
            <a:pPr>
              <a:lnSpc>
                <a:spcPct val="90000"/>
              </a:lnSpc>
              <a:spcBef>
                <a:spcPts val="600"/>
              </a:spcBef>
              <a:buSzTx/>
              <a:buNone/>
              <a:defRPr b="1" sz="2700">
                <a:latin typeface="Times New Roman"/>
                <a:ea typeface="Times New Roman"/>
                <a:cs typeface="Times New Roman"/>
                <a:sym typeface="Times New Roman"/>
              </a:defRPr>
            </a:pPr>
            <a:r>
              <a:t>(C) Continuation of pregnancy</a:t>
            </a:r>
            <a:r>
              <a:rPr b="0"/>
              <a:t> Advisable to terminate a pregnancy surgically ( the risk of possible teratogenicity.)</a:t>
            </a:r>
          </a:p>
          <a:p>
            <a:pPr>
              <a:lnSpc>
                <a:spcPct val="90000"/>
              </a:lnSpc>
              <a:spcBef>
                <a:spcPts val="600"/>
              </a:spcBef>
              <a:buSzTx/>
              <a:buNone/>
              <a:defRPr sz="2700">
                <a:latin typeface="Times New Roman"/>
                <a:ea typeface="Times New Roman"/>
                <a:cs typeface="Times New Roman"/>
                <a:sym typeface="Times New Roman"/>
              </a:defRPr>
            </a:pPr>
            <a:r>
              <a:t>      A written statement, signed by the woman, must be kept on record if surgical termination is refused.</a:t>
            </a:r>
          </a:p>
          <a:p>
            <a:pPr>
              <a:lnSpc>
                <a:spcPct val="90000"/>
              </a:lnSpc>
              <a:spcBef>
                <a:spcPts val="600"/>
              </a:spcBef>
              <a:buSzTx/>
              <a:buNone/>
              <a:defRPr b="1" sz="2700">
                <a:latin typeface="Times New Roman"/>
                <a:ea typeface="Times New Roman"/>
                <a:cs typeface="Times New Roman"/>
                <a:sym typeface="Times New Roman"/>
              </a:defRPr>
            </a:pPr>
            <a:r>
              <a:t>(D) Delay in onset of next menses</a:t>
            </a:r>
          </a:p>
          <a:p>
            <a:pPr>
              <a:lnSpc>
                <a:spcPct val="90000"/>
              </a:lnSpc>
              <a:spcBef>
                <a:spcPts val="600"/>
              </a:spcBef>
              <a:buSzTx/>
              <a:buNone/>
              <a:defRPr sz="2700">
                <a:latin typeface="Times New Roman"/>
                <a:ea typeface="Times New Roman"/>
                <a:cs typeface="Times New Roman"/>
                <a:sym typeface="Times New Roman"/>
              </a:defRPr>
            </a:pPr>
            <a:r>
              <a:t>      Can occur from 3-6 weeks after the abortion and is usually normal.</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prstGeom prst="rect">
            <a:avLst/>
          </a:prstGeom>
        </p:spPr>
        <p:txBody>
          <a:bodyPr/>
          <a:lstStyle/>
          <a:p>
            <a:pPr>
              <a:defRPr b="1" sz="2400">
                <a:latin typeface="Times New Roman"/>
                <a:ea typeface="Times New Roman"/>
                <a:cs typeface="Times New Roman"/>
                <a:sym typeface="Times New Roman"/>
              </a:defRPr>
            </a:pPr>
            <a:r>
              <a:t>WHO and FIGO jointly recommend that a properly equipped hospitals should </a:t>
            </a:r>
            <a:r>
              <a:t>abandon curettage </a:t>
            </a:r>
            <a:r>
              <a:t>and adopt manual/electric aspiration methods</a:t>
            </a:r>
          </a:p>
        </p:txBody>
      </p:sp>
      <p:pic>
        <p:nvPicPr>
          <p:cNvPr id="267" name="Picture 3" descr="Picture 3"/>
          <p:cNvPicPr>
            <a:picLocks noChangeAspect="1"/>
          </p:cNvPicPr>
          <p:nvPr/>
        </p:nvPicPr>
        <p:blipFill>
          <a:blip r:embed="rId2">
            <a:extLst/>
          </a:blip>
          <a:stretch>
            <a:fillRect/>
          </a:stretch>
        </p:blipFill>
        <p:spPr>
          <a:xfrm>
            <a:off x="381000" y="2133600"/>
            <a:ext cx="8139708" cy="39624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ext Placeholder 2"/>
          <p:cNvSpPr txBox="1"/>
          <p:nvPr>
            <p:ph type="body" sz="quarter" idx="1"/>
          </p:nvPr>
        </p:nvSpPr>
        <p:spPr>
          <a:xfrm>
            <a:off x="457200" y="1535112"/>
            <a:ext cx="4040188" cy="639763"/>
          </a:xfrm>
          <a:prstGeom prst="rect">
            <a:avLst/>
          </a:prstGeom>
        </p:spPr>
        <p:txBody>
          <a:bodyPr/>
          <a:lstStyle>
            <a:lvl1pPr>
              <a:defRPr>
                <a:latin typeface="Times New Roman"/>
                <a:ea typeface="Times New Roman"/>
                <a:cs typeface="Times New Roman"/>
                <a:sym typeface="Times New Roman"/>
              </a:defRPr>
            </a:lvl1pPr>
          </a:lstStyle>
          <a:p>
            <a:pPr/>
            <a:r>
              <a:t>Indications</a:t>
            </a:r>
          </a:p>
        </p:txBody>
      </p:sp>
      <p:sp>
        <p:nvSpPr>
          <p:cNvPr id="270"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spcBef>
                <a:spcPts val="500"/>
              </a:spcBef>
              <a:buSzTx/>
              <a:buFontTx/>
              <a:buNone/>
              <a:defRPr b="1" sz="2400">
                <a:latin typeface="Times New Roman"/>
                <a:ea typeface="Times New Roman"/>
                <a:cs typeface="Times New Roman"/>
                <a:sym typeface="Times New Roman"/>
              </a:defRPr>
            </a:lvl1pPr>
          </a:lstStyle>
          <a:p>
            <a:pPr/>
            <a:r>
              <a:t>Contraindications</a:t>
            </a:r>
          </a:p>
        </p:txBody>
      </p:sp>
      <p:sp>
        <p:nvSpPr>
          <p:cNvPr id="271" name="Content Placeholder 3"/>
          <p:cNvSpPr txBox="1"/>
          <p:nvPr/>
        </p:nvSpPr>
        <p:spPr>
          <a:xfrm>
            <a:off x="457200" y="2174875"/>
            <a:ext cx="4040188" cy="39512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Vacuum aspiration can be used for: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Induced abortion of up to 12 weeks gestation/uterine size</a:t>
            </a:r>
          </a:p>
          <a:p>
            <a:pPr>
              <a:lnSpc>
                <a:spcPct val="80000"/>
              </a:lnSpc>
              <a:spcBef>
                <a:spcPts val="400"/>
              </a:spcBef>
              <a:defRPr sz="2000">
                <a:latin typeface="Times New Roman"/>
                <a:ea typeface="Times New Roman"/>
                <a:cs typeface="Times New Roman"/>
                <a:sym typeface="Times New Roman"/>
              </a:defRPr>
            </a:pPr>
            <a:r>
              <a:t>Vacuum aspiration can also be used for:</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 Incomplete abortion of up to 12 weeks gestation/uterine size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Missed abortion</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 Hydatidiform Mole of up to 12 weeks gestation/uterine size</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 Removal of decidua with surgical management of an ectopic pregnancy </a:t>
            </a:r>
          </a:p>
        </p:txBody>
      </p:sp>
      <p:sp>
        <p:nvSpPr>
          <p:cNvPr id="272" name="Content Placeholder 5"/>
          <p:cNvSpPr txBox="1"/>
          <p:nvPr/>
        </p:nvSpPr>
        <p:spPr>
          <a:xfrm>
            <a:off x="4645025" y="2174875"/>
            <a:ext cx="4041775" cy="39512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Presence of acute cervical, vaginal or pelvic infection. The procedure should only be done under peri-operative antibiotic cover </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Suspicion of perforation (from a previous interference in the present pregnancy)</a:t>
            </a:r>
          </a:p>
          <a:p>
            <a:pPr marL="342900" indent="-342900">
              <a:lnSpc>
                <a:spcPct val="80000"/>
              </a:lnSpc>
              <a:spcBef>
                <a:spcPts val="400"/>
              </a:spcBef>
              <a:buSzPct val="100000"/>
              <a:buFont typeface="Arial"/>
              <a:buChar char="•"/>
              <a:defRPr sz="2000">
                <a:latin typeface="Times New Roman"/>
                <a:ea typeface="Times New Roman"/>
                <a:cs typeface="Times New Roman"/>
                <a:sym typeface="Times New Roman"/>
              </a:defRPr>
            </a:pPr>
            <a:r>
              <a:t>Suspicion of ectopic pregnancy</a:t>
            </a:r>
          </a:p>
        </p:txBody>
      </p:sp>
      <p:sp>
        <p:nvSpPr>
          <p:cNvPr id="273" name="Title 1"/>
          <p:cNvSpPr txBox="1"/>
          <p:nvPr>
            <p:ph type="title"/>
          </p:nvPr>
        </p:nvSpPr>
        <p:spPr>
          <a:prstGeom prst="rect">
            <a:avLst/>
          </a:prstGeom>
        </p:spPr>
        <p:txBody>
          <a:bodyPr/>
          <a:lstStyle>
            <a:lvl1pPr>
              <a:defRPr>
                <a:latin typeface="Times New Roman"/>
                <a:ea typeface="Times New Roman"/>
                <a:cs typeface="Times New Roman"/>
                <a:sym typeface="Times New Roman"/>
              </a:defRPr>
            </a:lvl1pPr>
          </a:lstStyle>
          <a:p>
            <a:pPr/>
            <a:r>
              <a:t>Indications &amp; Contraindications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Content Placeholder 2"/>
          <p:cNvSpPr txBox="1"/>
          <p:nvPr>
            <p:ph type="body" sz="half" idx="1"/>
          </p:nvPr>
        </p:nvSpPr>
        <p:spPr>
          <a:xfrm>
            <a:off x="457200" y="1600200"/>
            <a:ext cx="4495800" cy="4525963"/>
          </a:xfrm>
          <a:prstGeom prst="rect">
            <a:avLst/>
          </a:prstGeom>
        </p:spPr>
        <p:txBody>
          <a:bodyPr anchor="t"/>
          <a:lstStyle/>
          <a:p>
            <a:pPr marL="325754" indent="-325754" defTabSz="868680">
              <a:buSzPct val="100000"/>
              <a:buFont typeface="Arial"/>
              <a:buChar char="•"/>
              <a:defRPr b="0" sz="2185">
                <a:latin typeface="Times New Roman"/>
                <a:ea typeface="Times New Roman"/>
                <a:cs typeface="Times New Roman"/>
                <a:sym typeface="Times New Roman"/>
              </a:defRPr>
            </a:pPr>
            <a:r>
              <a:rPr b="1"/>
              <a:t>MVA</a:t>
            </a:r>
            <a:r>
              <a:t> - handheld plastic aspirator Vacuum source is attached to a cannula.                                               Hand-activated to suction </a:t>
            </a:r>
            <a:r>
              <a:rPr>
                <a:latin typeface="+mj-lt"/>
                <a:ea typeface="+mj-ea"/>
                <a:cs typeface="+mj-cs"/>
                <a:sym typeface="Calibri"/>
              </a:rPr>
              <a:t>        </a:t>
            </a:r>
            <a:r>
              <a:t>single-valve ( menstrual regulation -MR syringe) </a:t>
            </a:r>
            <a:r>
              <a:rPr>
                <a:latin typeface="+mj-lt"/>
                <a:ea typeface="+mj-ea"/>
                <a:cs typeface="+mj-cs"/>
                <a:sym typeface="Calibri"/>
              </a:rPr>
              <a:t>                          </a:t>
            </a:r>
            <a:r>
              <a:t>double-valve aspirators</a:t>
            </a:r>
          </a:p>
          <a:p>
            <a:pPr marL="325754" indent="-325754" defTabSz="868680">
              <a:buSzPct val="100000"/>
              <a:buFont typeface="Arial"/>
              <a:buChar char="•"/>
              <a:defRPr b="0" sz="2185">
                <a:latin typeface="Times New Roman"/>
                <a:ea typeface="Times New Roman"/>
                <a:cs typeface="Times New Roman"/>
                <a:sym typeface="Times New Roman"/>
              </a:defRPr>
            </a:pPr>
            <a:r>
              <a:rPr b="1"/>
              <a:t>EVA </a:t>
            </a:r>
            <a:r>
              <a:t>uses an electric pump or suction machine attached to a cannula to evacuate uterine contents. </a:t>
            </a:r>
          </a:p>
          <a:p>
            <a:pPr marL="325755" indent="-325755" defTabSz="868680">
              <a:spcBef>
                <a:spcPts val="600"/>
              </a:spcBef>
              <a:buSzPct val="100000"/>
              <a:buFont typeface="Arial"/>
              <a:buChar char="•"/>
              <a:defRPr b="0" sz="2185">
                <a:latin typeface="Times New Roman"/>
                <a:ea typeface="Times New Roman"/>
                <a:cs typeface="Times New Roman"/>
                <a:sym typeface="Times New Roman"/>
              </a:defRPr>
            </a:pPr>
            <a:r>
              <a:t> typically used in centralised settings with higher caseloads</a:t>
            </a:r>
          </a:p>
        </p:txBody>
      </p:sp>
      <p:pic>
        <p:nvPicPr>
          <p:cNvPr id="276" name="Picture 2" descr="Picture 2"/>
          <p:cNvPicPr>
            <a:picLocks noChangeAspect="1"/>
          </p:cNvPicPr>
          <p:nvPr/>
        </p:nvPicPr>
        <p:blipFill>
          <a:blip r:embed="rId2">
            <a:extLst/>
          </a:blip>
          <a:stretch>
            <a:fillRect/>
          </a:stretch>
        </p:blipFill>
        <p:spPr>
          <a:xfrm>
            <a:off x="5513463" y="1482901"/>
            <a:ext cx="1411111" cy="2661256"/>
          </a:xfrm>
          <a:prstGeom prst="rect">
            <a:avLst/>
          </a:prstGeom>
          <a:ln w="12700">
            <a:miter lim="400000"/>
          </a:ln>
        </p:spPr>
      </p:pic>
      <p:sp>
        <p:nvSpPr>
          <p:cNvPr id="277" name="Title 6"/>
          <p:cNvSpPr txBox="1"/>
          <p:nvPr>
            <p:ph type="title"/>
          </p:nvPr>
        </p:nvSpPr>
        <p:spPr>
          <a:prstGeom prst="rect">
            <a:avLst/>
          </a:prstGeom>
        </p:spPr>
        <p:txBody>
          <a:bodyPr/>
          <a:lstStyle/>
          <a:p>
            <a:pPr defTabSz="612648">
              <a:defRPr b="1" sz="2948">
                <a:latin typeface="Times New Roman"/>
                <a:ea typeface="Times New Roman"/>
                <a:cs typeface="Times New Roman"/>
                <a:sym typeface="Times New Roman"/>
              </a:defRPr>
            </a:pPr>
            <a:r>
              <a:t>Surgical Methods for 1st trimester</a:t>
            </a:r>
          </a:p>
          <a:p>
            <a:pPr defTabSz="612648">
              <a:defRPr sz="2948">
                <a:latin typeface="Times New Roman"/>
                <a:ea typeface="Times New Roman"/>
                <a:cs typeface="Times New Roman"/>
                <a:sym typeface="Times New Roman"/>
              </a:defRPr>
            </a:pPr>
            <a:r>
              <a:t>Manual and Electric vacuum aspirator (MVA &amp; EVA)</a:t>
            </a:r>
          </a:p>
        </p:txBody>
      </p:sp>
      <p:pic>
        <p:nvPicPr>
          <p:cNvPr id="278" name="Picture 2" descr="Picture 2"/>
          <p:cNvPicPr>
            <a:picLocks noChangeAspect="1"/>
          </p:cNvPicPr>
          <p:nvPr/>
        </p:nvPicPr>
        <p:blipFill>
          <a:blip r:embed="rId3">
            <a:extLst/>
          </a:blip>
          <a:stretch>
            <a:fillRect/>
          </a:stretch>
        </p:blipFill>
        <p:spPr>
          <a:xfrm>
            <a:off x="6922806" y="3399163"/>
            <a:ext cx="2117338" cy="2905185"/>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ph type="title"/>
          </p:nvPr>
        </p:nvSpPr>
        <p:spPr>
          <a:xfrm>
            <a:off x="457200" y="274638"/>
            <a:ext cx="8229600" cy="563563"/>
          </a:xfrm>
          <a:prstGeom prst="rect">
            <a:avLst/>
          </a:prstGeom>
        </p:spPr>
        <p:txBody>
          <a:bodyPr/>
          <a:lstStyle>
            <a:lvl1pPr defTabSz="795527">
              <a:defRPr b="1" sz="3393">
                <a:latin typeface="Times New Roman"/>
                <a:ea typeface="Times New Roman"/>
                <a:cs typeface="Times New Roman"/>
                <a:sym typeface="Times New Roman"/>
              </a:defRPr>
            </a:lvl1pPr>
          </a:lstStyle>
          <a:p>
            <a:pPr/>
            <a:r>
              <a:t>Suction Cannulae </a:t>
            </a:r>
          </a:p>
        </p:txBody>
      </p:sp>
      <p:sp>
        <p:nvSpPr>
          <p:cNvPr id="281" name="Content Placeholder 2"/>
          <p:cNvSpPr txBox="1"/>
          <p:nvPr>
            <p:ph type="body" idx="1"/>
          </p:nvPr>
        </p:nvSpPr>
        <p:spPr>
          <a:xfrm>
            <a:off x="457200" y="1143000"/>
            <a:ext cx="6324600" cy="4983163"/>
          </a:xfrm>
          <a:prstGeom prst="rect">
            <a:avLst/>
          </a:prstGeom>
        </p:spPr>
        <p:txBody>
          <a:bodyPr/>
          <a:lstStyle/>
          <a:p>
            <a:pPr lvl="1" marL="742950" indent="-285750">
              <a:spcBef>
                <a:spcPts val="500"/>
              </a:spcBef>
              <a:defRPr sz="2400">
                <a:latin typeface="Times New Roman"/>
                <a:ea typeface="Times New Roman"/>
                <a:cs typeface="Times New Roman"/>
                <a:sym typeface="Times New Roman"/>
              </a:defRPr>
            </a:pPr>
            <a:r>
              <a:t>Disposable, single-use cannula (Karman)</a:t>
            </a:r>
          </a:p>
          <a:p>
            <a:pPr lvl="1" marL="742950" indent="-285750">
              <a:spcBef>
                <a:spcPts val="500"/>
              </a:spcBef>
              <a:defRPr sz="2400">
                <a:latin typeface="Times New Roman"/>
                <a:ea typeface="Times New Roman"/>
                <a:cs typeface="Times New Roman"/>
                <a:sym typeface="Times New Roman"/>
              </a:defRPr>
            </a:pPr>
            <a:r>
              <a:t>Autoclavable, reusable cannula (EasyGrip</a:t>
            </a:r>
            <a:r>
              <a:rPr>
                <a:latin typeface="+mj-lt"/>
                <a:ea typeface="+mj-ea"/>
                <a:cs typeface="+mj-cs"/>
                <a:sym typeface="Calibri"/>
              </a:rPr>
              <a:t>)</a:t>
            </a:r>
          </a:p>
        </p:txBody>
      </p:sp>
      <p:pic>
        <p:nvPicPr>
          <p:cNvPr id="282" name="Picture 2" descr="Picture 2"/>
          <p:cNvPicPr>
            <a:picLocks noChangeAspect="1"/>
          </p:cNvPicPr>
          <p:nvPr/>
        </p:nvPicPr>
        <p:blipFill>
          <a:blip r:embed="rId2">
            <a:extLst/>
          </a:blip>
          <a:stretch>
            <a:fillRect/>
          </a:stretch>
        </p:blipFill>
        <p:spPr>
          <a:xfrm>
            <a:off x="6737922" y="1293498"/>
            <a:ext cx="2009776" cy="3810001"/>
          </a:xfrm>
          <a:prstGeom prst="rect">
            <a:avLst/>
          </a:prstGeom>
          <a:ln w="12700">
            <a:miter lim="400000"/>
          </a:ln>
        </p:spPr>
      </p:pic>
      <p:graphicFrame>
        <p:nvGraphicFramePr>
          <p:cNvPr id="283" name="Table 5"/>
          <p:cNvGraphicFramePr/>
          <p:nvPr/>
        </p:nvGraphicFramePr>
        <p:xfrm>
          <a:off x="1103364" y="2367121"/>
          <a:ext cx="6477001" cy="220980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320987"/>
                <a:gridCol w="3026450"/>
              </a:tblGrid>
              <a:tr h="457200">
                <a:tc>
                  <a:txBody>
                    <a:bodyPr/>
                    <a:lstStyle/>
                    <a:p>
                      <a:pPr algn="l">
                        <a:defRPr b="0" sz="1800">
                          <a:solidFill>
                            <a:srgbClr val="000000"/>
                          </a:solidFill>
                        </a:defRPr>
                      </a:pPr>
                      <a:r>
                        <a:rPr b="1" sz="2000"/>
                        <a:t>Uterine Size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a:defRPr b="0" sz="1800">
                          <a:solidFill>
                            <a:srgbClr val="000000"/>
                          </a:solidFill>
                        </a:defRPr>
                      </a:pPr>
                      <a:r>
                        <a:rPr b="1" sz="2000"/>
                        <a:t>Preferred Cannula Size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584200">
                <a:tc>
                  <a:txBody>
                    <a:bodyPr/>
                    <a:lstStyle/>
                    <a:p>
                      <a:pPr algn="l">
                        <a:defRPr sz="1800"/>
                      </a:pPr>
                      <a:r>
                        <a:rPr b="1" sz="2000"/>
                        <a:t>4-6 weeks  LMP</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c>
                  <a:txBody>
                    <a:bodyPr/>
                    <a:lstStyle/>
                    <a:p>
                      <a:pPr algn="l">
                        <a:defRPr b="1" sz="2000"/>
                      </a:pPr>
                      <a:r>
                        <a:t>    4-6mm</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r>
              <a:tr h="584200">
                <a:tc>
                  <a:txBody>
                    <a:bodyPr/>
                    <a:lstStyle/>
                    <a:p>
                      <a:pPr algn="l">
                        <a:defRPr sz="1800"/>
                      </a:pPr>
                      <a:r>
                        <a:rPr b="1" sz="2000"/>
                        <a:t>7-9 weeks LMP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b="1" sz="2000"/>
                      </a:pPr>
                      <a:r>
                        <a:t>    6-10mm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584200">
                <a:tc>
                  <a:txBody>
                    <a:bodyPr/>
                    <a:lstStyle/>
                    <a:p>
                      <a:pPr algn="l">
                        <a:defRPr sz="1800"/>
                      </a:pPr>
                      <a:r>
                        <a:rPr b="1" sz="2000"/>
                        <a:t>9-12 weeks LMP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l">
                        <a:defRPr b="1" sz="2000"/>
                      </a:pPr>
                      <a:r>
                        <a:t>    8-12mm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bl>
          </a:graphicData>
        </a:graphic>
      </p:graphicFrame>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prstGeom prst="rect">
            <a:avLst/>
          </a:prstGeom>
        </p:spPr>
        <p:txBody>
          <a:bodyPr/>
          <a:lstStyle/>
          <a:p>
            <a:pPr>
              <a:defRPr b="1">
                <a:latin typeface="Times New Roman"/>
                <a:ea typeface="Times New Roman"/>
                <a:cs typeface="Times New Roman"/>
                <a:sym typeface="Times New Roman"/>
              </a:defRPr>
            </a:pPr>
            <a:r>
              <a:t>Methods of 2</a:t>
            </a:r>
            <a:r>
              <a:rPr baseline="30000"/>
              <a:t>nd</a:t>
            </a:r>
            <a:r>
              <a:t> trimester abortion</a:t>
            </a:r>
          </a:p>
        </p:txBody>
      </p:sp>
      <p:sp>
        <p:nvSpPr>
          <p:cNvPr id="286" name="Content Placeholder 2"/>
          <p:cNvSpPr txBox="1"/>
          <p:nvPr>
            <p:ph type="body" idx="1"/>
          </p:nvPr>
        </p:nvSpPr>
        <p:spPr>
          <a:xfrm>
            <a:off x="457200" y="1600200"/>
            <a:ext cx="8229600" cy="4525963"/>
          </a:xfrm>
          <a:prstGeom prst="rect">
            <a:avLst/>
          </a:prstGeom>
        </p:spPr>
        <p:txBody>
          <a:bodyPr/>
          <a:lstStyle/>
          <a:p>
            <a:pPr marL="329184" indent="-329184" defTabSz="877823">
              <a:buSzTx/>
              <a:buNone/>
              <a:defRPr b="1" sz="1919">
                <a:latin typeface="Arial"/>
                <a:ea typeface="Arial"/>
                <a:cs typeface="Arial"/>
                <a:sym typeface="Arial"/>
              </a:defRPr>
            </a:pPr>
            <a:r>
              <a:t>Medical methods</a:t>
            </a:r>
          </a:p>
          <a:p>
            <a:pPr lvl="1" marL="713231" indent="-274320" defTabSz="877823">
              <a:spcBef>
                <a:spcPts val="600"/>
              </a:spcBef>
              <a:defRPr sz="1919">
                <a:latin typeface="Arial"/>
                <a:ea typeface="Arial"/>
                <a:cs typeface="Arial"/>
                <a:sym typeface="Arial"/>
              </a:defRPr>
            </a:pPr>
            <a:r>
              <a:t>Drugs</a:t>
            </a:r>
          </a:p>
          <a:p>
            <a:pPr lvl="1" marL="713231" indent="-274320" defTabSz="877823">
              <a:spcBef>
                <a:spcPts val="600"/>
              </a:spcBef>
              <a:defRPr sz="1919">
                <a:latin typeface="Arial"/>
                <a:ea typeface="Arial"/>
                <a:cs typeface="Arial"/>
                <a:sym typeface="Arial"/>
              </a:defRPr>
            </a:pPr>
            <a:r>
              <a:t>Use of mifepristone and misoprostol for second trimester terminations is not yet approved in India. However, WHO and international evidences recommend the use of mifepristone and misoprostol as being a safe and effective method for second trimester terminations</a:t>
            </a:r>
          </a:p>
          <a:p>
            <a:pPr lvl="1" marL="713231" indent="-274320" defTabSz="877823">
              <a:spcBef>
                <a:spcPts val="600"/>
              </a:spcBef>
              <a:defRPr sz="1919">
                <a:latin typeface="Arial"/>
                <a:ea typeface="Arial"/>
                <a:cs typeface="Arial"/>
                <a:sym typeface="Arial"/>
              </a:defRPr>
            </a:pPr>
            <a:r>
              <a:t>Contraindications – same as 1</a:t>
            </a:r>
            <a:r>
              <a:rPr baseline="29604"/>
              <a:t>st</a:t>
            </a:r>
            <a:r>
              <a:t> trimester </a:t>
            </a:r>
          </a:p>
          <a:p>
            <a:pPr marL="329184" indent="-329184" defTabSz="877823">
              <a:buSzTx/>
              <a:buNone/>
              <a:defRPr sz="1919">
                <a:latin typeface="Arial"/>
                <a:ea typeface="Arial"/>
                <a:cs typeface="Arial"/>
                <a:sym typeface="Arial"/>
              </a:defRPr>
            </a:pPr>
            <a:r>
              <a:rPr b="1"/>
              <a:t>Surgical methods </a:t>
            </a:r>
            <a:r>
              <a:t>	</a:t>
            </a:r>
          </a:p>
          <a:p>
            <a:pPr lvl="1" marL="713231" indent="-274320" defTabSz="877823">
              <a:spcBef>
                <a:spcPts val="600"/>
              </a:spcBef>
              <a:defRPr sz="1919">
                <a:latin typeface="Arial"/>
                <a:ea typeface="Arial"/>
                <a:cs typeface="Arial"/>
                <a:sym typeface="Arial"/>
              </a:defRPr>
            </a:pPr>
            <a:r>
              <a:t>Hysterotomy</a:t>
            </a:r>
          </a:p>
          <a:p>
            <a:pPr lvl="1" marL="274320" indent="164592" defTabSz="877823">
              <a:spcBef>
                <a:spcPts val="600"/>
              </a:spcBef>
              <a:buSzTx/>
              <a:buNone/>
              <a:defRPr sz="1919">
                <a:latin typeface="Arial"/>
                <a:ea typeface="Arial"/>
                <a:cs typeface="Arial"/>
                <a:sym typeface="Arial"/>
              </a:defRPr>
            </a:pPr>
            <a:r>
              <a:t>Miscellaneous –</a:t>
            </a:r>
          </a:p>
          <a:p>
            <a:pPr lvl="1" marL="713231" indent="-274320" defTabSz="877823">
              <a:spcBef>
                <a:spcPts val="600"/>
              </a:spcBef>
              <a:defRPr sz="1919"/>
            </a:pPr>
            <a:r>
              <a:t>Extraamniotic instillation of ethacridine lactate</a:t>
            </a:r>
          </a:p>
          <a:p>
            <a:pPr lvl="1" marL="713231" indent="-274320" defTabSz="877823">
              <a:spcBef>
                <a:spcPts val="600"/>
              </a:spcBef>
              <a:defRPr sz="1919"/>
            </a:pPr>
            <a:r>
              <a:t>Extraamniotic instillation of hypertonic saline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GATHER APPROACH"/>
          <p:cNvSpPr txBox="1"/>
          <p:nvPr>
            <p:ph type="title"/>
          </p:nvPr>
        </p:nvSpPr>
        <p:spPr>
          <a:prstGeom prst="rect">
            <a:avLst/>
          </a:prstGeom>
        </p:spPr>
        <p:txBody>
          <a:bodyPr/>
          <a:lstStyle/>
          <a:p>
            <a:pPr/>
            <a:r>
              <a:t>GATHER APPROACH</a:t>
            </a:r>
          </a:p>
        </p:txBody>
      </p:sp>
      <p:sp>
        <p:nvSpPr>
          <p:cNvPr id="118" name="How to conduct the counseling session-…"/>
          <p:cNvSpPr txBox="1"/>
          <p:nvPr>
            <p:ph type="body" idx="1"/>
          </p:nvPr>
        </p:nvSpPr>
        <p:spPr>
          <a:prstGeom prst="rect">
            <a:avLst/>
          </a:prstGeom>
        </p:spPr>
        <p:txBody>
          <a:bodyPr/>
          <a:lstStyle/>
          <a:p>
            <a:pPr marL="0" indent="0">
              <a:buSzTx/>
              <a:buFontTx/>
              <a:buNone/>
            </a:pPr>
            <a:r>
              <a:t>How to conduct the counseling session-</a:t>
            </a:r>
          </a:p>
          <a:p>
            <a:pPr/>
            <a:r>
              <a:t>Greet</a:t>
            </a:r>
          </a:p>
          <a:p>
            <a:pPr/>
            <a:r>
              <a:t>Ask</a:t>
            </a:r>
          </a:p>
          <a:p>
            <a:pPr/>
            <a:r>
              <a:t>Tell</a:t>
            </a:r>
          </a:p>
          <a:p>
            <a:pPr/>
            <a:r>
              <a:t>Help</a:t>
            </a:r>
          </a:p>
          <a:p>
            <a:pPr/>
            <a:r>
              <a:t>E</a:t>
            </a:r>
          </a:p>
          <a:p>
            <a:pPr/>
            <a:r>
              <a:t>Repeat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xfrm>
            <a:off x="553729" y="523486"/>
            <a:ext cx="4115364" cy="645304"/>
          </a:xfrm>
          <a:prstGeom prst="rect">
            <a:avLst/>
          </a:prstGeom>
        </p:spPr>
        <p:txBody>
          <a:bodyPr/>
          <a:lstStyle/>
          <a:p>
            <a:pPr defTabSz="402336">
              <a:defRPr sz="1716">
                <a:solidFill>
                  <a:srgbClr val="FF0000"/>
                </a:solidFill>
                <a:latin typeface="Times New Roman"/>
                <a:ea typeface="Times New Roman"/>
                <a:cs typeface="Times New Roman"/>
                <a:sym typeface="Times New Roman"/>
              </a:defRPr>
            </a:pPr>
            <a:r>
              <a:t>Drug Protocol (WHO )</a:t>
            </a:r>
            <a:br/>
            <a:r>
              <a:t>Mifepristone and Misoprostol (98% effective)</a:t>
            </a:r>
          </a:p>
        </p:txBody>
      </p:sp>
      <p:sp>
        <p:nvSpPr>
          <p:cNvPr id="289" name="Content Placeholder 2"/>
          <p:cNvSpPr txBox="1"/>
          <p:nvPr>
            <p:ph type="body" sz="half" idx="1"/>
          </p:nvPr>
        </p:nvSpPr>
        <p:spPr>
          <a:xfrm>
            <a:off x="457200" y="1600199"/>
            <a:ext cx="4115363" cy="4525965"/>
          </a:xfrm>
          <a:prstGeom prst="rect">
            <a:avLst/>
          </a:prstGeom>
        </p:spPr>
        <p:txBody>
          <a:bodyPr/>
          <a:lstStyle/>
          <a:p>
            <a:pPr marL="312039" indent="-312039" defTabSz="832104">
              <a:spcBef>
                <a:spcPts val="500"/>
              </a:spcBef>
              <a:defRPr sz="2184">
                <a:latin typeface="Times New Roman"/>
                <a:ea typeface="Times New Roman"/>
                <a:cs typeface="Times New Roman"/>
                <a:sym typeface="Times New Roman"/>
              </a:defRPr>
            </a:pPr>
            <a:r>
              <a:t>200mg oral mifepristone followed 24-48 hours later by 400 mcg misoprostol vaginal or sublingual every three hours, up to five doses </a:t>
            </a:r>
          </a:p>
          <a:p>
            <a:pPr marL="312039" indent="-312039" defTabSz="832104">
              <a:spcBef>
                <a:spcPts val="500"/>
              </a:spcBef>
              <a:buSzTx/>
              <a:buNone/>
              <a:defRPr sz="2184">
                <a:latin typeface="Times New Roman"/>
                <a:ea typeface="Times New Roman"/>
                <a:cs typeface="Times New Roman"/>
                <a:sym typeface="Times New Roman"/>
              </a:defRPr>
            </a:pPr>
            <a:r>
              <a:t>                                              OR</a:t>
            </a:r>
          </a:p>
          <a:p>
            <a:pPr marL="312039" indent="-312039" defTabSz="832104">
              <a:spcBef>
                <a:spcPts val="500"/>
              </a:spcBef>
              <a:defRPr sz="2184">
                <a:latin typeface="Times New Roman"/>
                <a:ea typeface="Times New Roman"/>
                <a:cs typeface="Times New Roman"/>
                <a:sym typeface="Times New Roman"/>
              </a:defRPr>
            </a:pPr>
            <a:r>
              <a:t>200mg oral mifepristone followed 24-48 hours later by 800mcg misoprostol vaginal followed by 400mcg misoprostol vaginal or sublingual every three hours, up to five doses (including the first dose)</a:t>
            </a:r>
          </a:p>
        </p:txBody>
      </p:sp>
      <p:sp>
        <p:nvSpPr>
          <p:cNvPr id="290" name="Title 1"/>
          <p:cNvSpPr txBox="1"/>
          <p:nvPr/>
        </p:nvSpPr>
        <p:spPr>
          <a:xfrm>
            <a:off x="4660100" y="465520"/>
            <a:ext cx="4219537" cy="64530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defTabSz="457200">
              <a:defRPr sz="1950">
                <a:solidFill>
                  <a:srgbClr val="FF0000"/>
                </a:solidFill>
                <a:latin typeface="Times New Roman"/>
                <a:ea typeface="Times New Roman"/>
                <a:cs typeface="Times New Roman"/>
                <a:sym typeface="Times New Roman"/>
              </a:defRPr>
            </a:pPr>
            <a:r>
              <a:t>Drug Protocol (WHO)</a:t>
            </a:r>
            <a:br/>
            <a:r>
              <a:t>Misoprostol alone (75-90% effective) </a:t>
            </a:r>
          </a:p>
        </p:txBody>
      </p:sp>
      <p:sp>
        <p:nvSpPr>
          <p:cNvPr id="291" name="Content Placeholder 2"/>
          <p:cNvSpPr txBox="1"/>
          <p:nvPr/>
        </p:nvSpPr>
        <p:spPr>
          <a:xfrm>
            <a:off x="5179307" y="1600200"/>
            <a:ext cx="3507493"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53745" indent="-253745" defTabSz="676655">
              <a:spcBef>
                <a:spcPts val="400"/>
              </a:spcBef>
              <a:buSzPct val="100000"/>
              <a:buFont typeface="Arial"/>
              <a:buChar char="•"/>
              <a:defRPr sz="1776">
                <a:latin typeface="Times New Roman"/>
                <a:ea typeface="Times New Roman"/>
                <a:cs typeface="Times New Roman"/>
                <a:sym typeface="Times New Roman"/>
              </a:defRPr>
            </a:pPr>
            <a:r>
              <a:t>400mcg misoprostol, vaginal or sublingual, every three hours, up to five doses (WHO 2014).</a:t>
            </a:r>
          </a:p>
          <a:p>
            <a:pPr marL="253745" indent="-253745" defTabSz="676655">
              <a:spcBef>
                <a:spcPts val="400"/>
              </a:spcBef>
              <a:buSzPct val="100000"/>
              <a:buFont typeface="Arial"/>
              <a:buChar char="•"/>
              <a:defRPr sz="1776">
                <a:latin typeface="Times New Roman"/>
                <a:ea typeface="Times New Roman"/>
                <a:cs typeface="Times New Roman"/>
                <a:sym typeface="Times New Roman"/>
              </a:defRPr>
            </a:pPr>
            <a:r>
              <a:t>During the MMA process, the placenta should be expelled within two hours of fetal expulsion. </a:t>
            </a:r>
          </a:p>
          <a:p>
            <a:pPr marL="253745" indent="-253745" defTabSz="676655">
              <a:spcBef>
                <a:spcPts val="400"/>
              </a:spcBef>
              <a:buSzPct val="100000"/>
              <a:buFont typeface="Arial"/>
              <a:buChar char="•"/>
              <a:defRPr sz="1776">
                <a:latin typeface="Times New Roman"/>
                <a:ea typeface="Times New Roman"/>
                <a:cs typeface="Times New Roman"/>
                <a:sym typeface="Times New Roman"/>
              </a:defRPr>
            </a:pPr>
            <a:r>
              <a:t>If the placenta remains in the uterus, one of the following options should be used:</a:t>
            </a:r>
          </a:p>
          <a:p>
            <a:pPr lvl="1" marL="549783" indent="-211454" defTabSz="676655">
              <a:spcBef>
                <a:spcPts val="400"/>
              </a:spcBef>
              <a:buSzPct val="100000"/>
              <a:buFont typeface="Arial"/>
              <a:buChar char="–"/>
              <a:defRPr sz="1776">
                <a:latin typeface="Times New Roman"/>
                <a:ea typeface="Times New Roman"/>
                <a:cs typeface="Times New Roman"/>
                <a:sym typeface="Times New Roman"/>
              </a:defRPr>
            </a:pPr>
            <a:r>
              <a:t>Sublingual/buccal/ rectal misoprostol, 400mcg</a:t>
            </a:r>
            <a:endParaRPr sz="2072"/>
          </a:p>
          <a:p>
            <a:pPr lvl="1" marL="549783" indent="-211454" defTabSz="676655">
              <a:spcBef>
                <a:spcPts val="400"/>
              </a:spcBef>
              <a:buSzPct val="100000"/>
              <a:buFont typeface="Arial"/>
              <a:buChar char="–"/>
              <a:defRPr sz="1776">
                <a:latin typeface="Times New Roman"/>
                <a:ea typeface="Times New Roman"/>
                <a:cs typeface="Times New Roman"/>
                <a:sym typeface="Times New Roman"/>
              </a:defRPr>
            </a:pPr>
            <a:r>
              <a:t>High-dose oxytocin regimen for two hours, such as 20 units in 500 ml normal saline, run at 50 ml/hr IV</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1"/>
          <p:cNvSpPr txBox="1"/>
          <p:nvPr>
            <p:ph type="title"/>
          </p:nvPr>
        </p:nvSpPr>
        <p:spPr>
          <a:xfrm>
            <a:off x="457200" y="137319"/>
            <a:ext cx="8229600" cy="639764"/>
          </a:xfrm>
          <a:prstGeom prst="rect">
            <a:avLst/>
          </a:prstGeom>
        </p:spPr>
        <p:txBody>
          <a:bodyPr/>
          <a:lstStyle>
            <a:lvl1pPr>
              <a:defRPr b="1" sz="3900">
                <a:latin typeface="Times New Roman"/>
                <a:ea typeface="Times New Roman"/>
                <a:cs typeface="Times New Roman"/>
                <a:sym typeface="Times New Roman"/>
              </a:defRPr>
            </a:lvl1pPr>
          </a:lstStyle>
          <a:p>
            <a:pPr/>
            <a:r>
              <a:t>Post Abortion Contraception</a:t>
            </a:r>
          </a:p>
        </p:txBody>
      </p:sp>
      <p:graphicFrame>
        <p:nvGraphicFramePr>
          <p:cNvPr id="294" name="Content Placeholder 4"/>
          <p:cNvGraphicFramePr/>
          <p:nvPr/>
        </p:nvGraphicFramePr>
        <p:xfrm>
          <a:off x="474522" y="914400"/>
          <a:ext cx="9144001" cy="604299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08000"/>
                <a:gridCol w="1398500"/>
                <a:gridCol w="3228952"/>
                <a:gridCol w="3059503"/>
              </a:tblGrid>
              <a:tr h="447385">
                <a:tc>
                  <a:txBody>
                    <a:bodyPr/>
                    <a:lstStyle/>
                    <a:p>
                      <a:pPr algn="l">
                        <a:defRPr sz="1800"/>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Method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             First trimester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c>
                  <a:txBody>
                    <a:bodyPr/>
                    <a:lstStyle/>
                    <a:p>
                      <a:pPr algn="l">
                        <a:defRPr b="0" sz="1800">
                          <a:solidFill>
                            <a:srgbClr val="000000"/>
                          </a:solidFill>
                        </a:defRPr>
                      </a:pPr>
                      <a:r>
                        <a:rPr b="1">
                          <a:solidFill>
                            <a:srgbClr val="FFFFFF"/>
                          </a:solidFill>
                          <a:latin typeface="Times New Roman"/>
                          <a:ea typeface="Times New Roman"/>
                          <a:cs typeface="Times New Roman"/>
                          <a:sym typeface="Times New Roman"/>
                        </a:rPr>
                        <a:t>      Second trimester</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907228">
                <a:tc>
                  <a:txBody>
                    <a:bodyPr/>
                    <a:lstStyle/>
                    <a:p>
                      <a:pPr algn="l">
                        <a:defRPr sz="1800"/>
                      </a:pPr>
                      <a:r>
                        <a:t>1</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c>
                  <a:txBody>
                    <a:bodyPr/>
                    <a:lstStyle/>
                    <a:p>
                      <a:pPr algn="l">
                        <a:defRPr sz="1800"/>
                      </a:pPr>
                      <a:r>
                        <a:rPr b="1">
                          <a:latin typeface="Times New Roman"/>
                          <a:ea typeface="Times New Roman"/>
                          <a:cs typeface="Times New Roman"/>
                          <a:sym typeface="Times New Roman"/>
                        </a:rPr>
                        <a:t>Condoms</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c>
                  <a:txBody>
                    <a:bodyPr/>
                    <a:lstStyle/>
                    <a:p>
                      <a:pPr algn="l">
                        <a:defRPr sz="1800">
                          <a:latin typeface="Times New Roman"/>
                          <a:ea typeface="Times New Roman"/>
                          <a:cs typeface="Times New Roman"/>
                          <a:sym typeface="Times New Roman"/>
                        </a:defRPr>
                      </a:pPr>
                      <a:r>
                        <a:t>As soon as sexual</a:t>
                      </a:r>
                    </a:p>
                    <a:p>
                      <a:pPr algn="l">
                        <a:defRPr sz="1800">
                          <a:latin typeface="Times New Roman"/>
                          <a:ea typeface="Times New Roman"/>
                          <a:cs typeface="Times New Roman"/>
                          <a:sym typeface="Times New Roman"/>
                        </a:defRPr>
                      </a:pPr>
                      <a:r>
                        <a:t>activity is resumed</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c>
                  <a:txBody>
                    <a:bodyPr/>
                    <a:lstStyle/>
                    <a:p>
                      <a:pPr algn="l">
                        <a:defRPr sz="1800">
                          <a:latin typeface="Times New Roman"/>
                          <a:ea typeface="Times New Roman"/>
                          <a:cs typeface="Times New Roman"/>
                          <a:sym typeface="Times New Roman"/>
                        </a:defRPr>
                      </a:pPr>
                      <a:r>
                        <a:t>As soon as</a:t>
                      </a:r>
                    </a:p>
                    <a:p>
                      <a:pPr algn="l">
                        <a:defRPr sz="1800">
                          <a:latin typeface="Times New Roman"/>
                          <a:ea typeface="Times New Roman"/>
                          <a:cs typeface="Times New Roman"/>
                          <a:sym typeface="Times New Roman"/>
                        </a:defRPr>
                      </a:pPr>
                      <a:r>
                        <a:t>sexual activity is resumed</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r>
              <a:tr h="2761429">
                <a:tc>
                  <a:txBody>
                    <a:bodyPr/>
                    <a:lstStyle/>
                    <a:p>
                      <a:pPr algn="l">
                        <a:defRPr sz="1800"/>
                      </a:pPr>
                      <a:r>
                        <a:t>2</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b="1" sz="1800">
                          <a:latin typeface="Times New Roman"/>
                          <a:ea typeface="Times New Roman"/>
                          <a:cs typeface="Times New Roman"/>
                          <a:sym typeface="Times New Roman"/>
                        </a:defRPr>
                      </a:pPr>
                      <a:r>
                        <a:t>Intrauterine</a:t>
                      </a:r>
                    </a:p>
                    <a:p>
                      <a:pPr algn="l">
                        <a:defRPr b="1" sz="1800">
                          <a:latin typeface="Times New Roman"/>
                          <a:ea typeface="Times New Roman"/>
                          <a:cs typeface="Times New Roman"/>
                          <a:sym typeface="Times New Roman"/>
                        </a:defRPr>
                      </a:pPr>
                      <a:r>
                        <a:t>Contraceptive</a:t>
                      </a:r>
                    </a:p>
                    <a:p>
                      <a:pPr algn="l">
                        <a:defRPr b="1" sz="1800">
                          <a:latin typeface="Times New Roman"/>
                          <a:ea typeface="Times New Roman"/>
                          <a:cs typeface="Times New Roman"/>
                          <a:sym typeface="Times New Roman"/>
                        </a:defRPr>
                      </a:pPr>
                      <a:r>
                        <a:t>Device (IUCD</a:t>
                      </a:r>
                    </a:p>
                    <a:p>
                      <a:pPr algn="l">
                        <a:defRPr b="1" sz="1800">
                          <a:latin typeface="Times New Roman"/>
                          <a:ea typeface="Times New Roman"/>
                          <a:cs typeface="Times New Roman"/>
                          <a:sym typeface="Times New Roman"/>
                        </a:defRPr>
                      </a:pPr>
                      <a:r>
                        <a:t>380 A, IUCD 375)</a:t>
                      </a:r>
                    </a:p>
                    <a:p>
                      <a:pPr algn="l">
                        <a:defRPr sz="1800">
                          <a:latin typeface="Times New Roman"/>
                          <a:ea typeface="Times New Roman"/>
                          <a:cs typeface="Times New Roman"/>
                          <a:sym typeface="Times New Roman"/>
                        </a:defRPr>
                      </a:pPr>
                    </a:p>
                    <a:p>
                      <a:pPr algn="l">
                        <a:defRPr sz="1800">
                          <a:latin typeface="Times New Roman"/>
                          <a:ea typeface="Times New Roman"/>
                          <a:cs typeface="Times New Roman"/>
                          <a:sym typeface="Times New Roman"/>
                        </a:defRPr>
                      </a:pP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sz="1800"/>
                      </a:pPr>
                      <a:r>
                        <a:rPr>
                          <a:latin typeface="Times New Roman"/>
                          <a:ea typeface="Times New Roman"/>
                          <a:cs typeface="Times New Roman"/>
                          <a:sym typeface="Times New Roman"/>
                        </a:rPr>
                        <a:t>Inserted immediately or up to 12 days after confirmation of a completed abortion using the surgical method
With MMA, inserted around day 15 of the process, provided complete POC expulsion is confirmed and risk or presence of infection or any other contraindication is ruled out</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just">
                        <a:defRPr sz="1800"/>
                      </a:pPr>
                      <a:r>
                        <a:rPr>
                          <a:latin typeface="Times New Roman"/>
                          <a:ea typeface="Times New Roman"/>
                          <a:cs typeface="Times New Roman"/>
                          <a:sym typeface="Times New Roman"/>
                        </a:rPr>
                        <a:t>Can be inserted immediately or upto 12 days after the procedure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le 1"/>
          <p:cNvSpPr txBox="1"/>
          <p:nvPr>
            <p:ph type="title"/>
          </p:nvPr>
        </p:nvSpPr>
        <p:spPr>
          <a:xfrm>
            <a:off x="457200" y="274638"/>
            <a:ext cx="8229600" cy="639763"/>
          </a:xfrm>
          <a:prstGeom prst="rect">
            <a:avLst/>
          </a:prstGeom>
        </p:spPr>
        <p:txBody>
          <a:bodyPr/>
          <a:lstStyle/>
          <a:p>
            <a:pPr defTabSz="877823">
              <a:defRPr sz="3743"/>
            </a:pPr>
          </a:p>
        </p:txBody>
      </p:sp>
      <p:graphicFrame>
        <p:nvGraphicFramePr>
          <p:cNvPr id="297" name="Content Placeholder 3"/>
          <p:cNvGraphicFramePr/>
          <p:nvPr/>
        </p:nvGraphicFramePr>
        <p:xfrm>
          <a:off x="314331" y="1712566"/>
          <a:ext cx="9156701" cy="503893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7333"/>
                <a:gridCol w="1902432"/>
                <a:gridCol w="3671218"/>
                <a:gridCol w="2264354"/>
              </a:tblGrid>
              <a:tr h="2783840">
                <a:tc>
                  <a:txBody>
                    <a:bodyPr/>
                    <a:lstStyle/>
                    <a:p>
                      <a:pPr algn="l">
                        <a:defRPr sz="1800"/>
                      </a:pPr>
                      <a:r>
                        <a:t>3</a:t>
                      </a:r>
                    </a:p>
                    <a:p>
                      <a:pPr algn="l">
                        <a:defRPr sz="1800"/>
                      </a:pPr>
                    </a:p>
                    <a:p>
                      <a:pPr algn="l">
                        <a:defRPr sz="1800"/>
                      </a:pPr>
                    </a:p>
                    <a:p>
                      <a:pPr algn="l">
                        <a:defRPr sz="1800"/>
                      </a:pPr>
                    </a:p>
                    <a:p>
                      <a:pPr algn="l">
                        <a:defRPr sz="1800"/>
                      </a:pPr>
                    </a:p>
                    <a:p>
                      <a:pPr algn="l">
                        <a:defRPr sz="1800"/>
                      </a:pPr>
                      <a:r>
                        <a:t>4</a:t>
                      </a:r>
                    </a:p>
                    <a:p>
                      <a:pPr algn="l">
                        <a:defRPr sz="1800"/>
                      </a:pPr>
                    </a:p>
                    <a:p>
                      <a:pPr algn="l">
                        <a:defRPr sz="1800"/>
                      </a:pPr>
                    </a:p>
                    <a:p>
                      <a:pPr algn="l">
                        <a:defRPr sz="1800"/>
                      </a:pPr>
                      <a:r>
                        <a:t>5</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l">
                        <a:defRPr b="1" sz="1800">
                          <a:latin typeface="Times New Roman"/>
                          <a:ea typeface="Times New Roman"/>
                          <a:cs typeface="Times New Roman"/>
                          <a:sym typeface="Times New Roman"/>
                        </a:defRPr>
                      </a:pPr>
                      <a:r>
                        <a:t>Injectables:</a:t>
                      </a:r>
                    </a:p>
                    <a:p>
                      <a:pPr algn="l">
                        <a:defRPr b="1" sz="1800">
                          <a:latin typeface="Times New Roman"/>
                          <a:ea typeface="Times New Roman"/>
                          <a:cs typeface="Times New Roman"/>
                          <a:sym typeface="Times New Roman"/>
                        </a:defRPr>
                      </a:pPr>
                      <a:r>
                        <a:t>MPA (Medroxy</a:t>
                      </a:r>
                    </a:p>
                    <a:p>
                      <a:pPr algn="l">
                        <a:defRPr b="1" sz="1800">
                          <a:latin typeface="Times New Roman"/>
                          <a:ea typeface="Times New Roman"/>
                          <a:cs typeface="Times New Roman"/>
                          <a:sym typeface="Times New Roman"/>
                        </a:defRPr>
                      </a:pPr>
                      <a:r>
                        <a:t>Progesterone</a:t>
                      </a:r>
                    </a:p>
                    <a:p>
                      <a:pPr algn="l">
                        <a:defRPr b="1" sz="1800">
                          <a:latin typeface="Times New Roman"/>
                          <a:ea typeface="Times New Roman"/>
                          <a:cs typeface="Times New Roman"/>
                          <a:sym typeface="Times New Roman"/>
                        </a:defRPr>
                      </a:pPr>
                      <a:r>
                        <a:t>Acetate)</a:t>
                      </a:r>
                    </a:p>
                    <a:p>
                      <a:pPr algn="l">
                        <a:defRPr b="1" sz="1800">
                          <a:latin typeface="Times New Roman"/>
                          <a:ea typeface="Times New Roman"/>
                          <a:cs typeface="Times New Roman"/>
                          <a:sym typeface="Times New Roman"/>
                        </a:defRPr>
                      </a:pPr>
                    </a:p>
                    <a:p>
                      <a:pPr algn="l">
                        <a:defRPr b="1" sz="1800">
                          <a:latin typeface="Times New Roman"/>
                          <a:ea typeface="Times New Roman"/>
                          <a:cs typeface="Times New Roman"/>
                          <a:sym typeface="Times New Roman"/>
                        </a:defRPr>
                      </a:pPr>
                      <a:r>
                        <a:t>Progesteroneonly</a:t>
                      </a:r>
                    </a:p>
                    <a:p>
                      <a:pPr algn="l">
                        <a:defRPr b="1" sz="1800">
                          <a:latin typeface="Times New Roman"/>
                          <a:ea typeface="Times New Roman"/>
                          <a:cs typeface="Times New Roman"/>
                          <a:sym typeface="Times New Roman"/>
                        </a:defRPr>
                      </a:pPr>
                      <a:r>
                        <a:t>Pills (POPs)</a:t>
                      </a:r>
                    </a:p>
                    <a:p>
                      <a:pPr algn="l">
                        <a:defRPr b="1" sz="1800">
                          <a:latin typeface="Times New Roman"/>
                          <a:ea typeface="Times New Roman"/>
                          <a:cs typeface="Times New Roman"/>
                          <a:sym typeface="Times New Roman"/>
                        </a:defRPr>
                      </a:pPr>
                    </a:p>
                    <a:p>
                      <a:pPr algn="l">
                        <a:defRPr b="1" sz="1800">
                          <a:latin typeface="Times New Roman"/>
                          <a:ea typeface="Times New Roman"/>
                          <a:cs typeface="Times New Roman"/>
                          <a:sym typeface="Times New Roman"/>
                        </a:defRPr>
                      </a:pPr>
                      <a:r>
                        <a:t>Centchroman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l">
                        <a:defRPr sz="1800"/>
                      </a:pPr>
                      <a:r>
                        <a:rPr>
                          <a:latin typeface="Times New Roman"/>
                          <a:ea typeface="Times New Roman"/>
                          <a:cs typeface="Times New Roman"/>
                          <a:sym typeface="Times New Roman"/>
                        </a:rPr>
                        <a:t>Immediately or up to seven days after abortion, using surgical method
With MMA, it can be started on
day 3 with the dose of misoprostol</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l">
                        <a:defRPr sz="1800"/>
                      </a:pPr>
                      <a:r>
                        <a:rPr>
                          <a:latin typeface="Times New Roman"/>
                          <a:ea typeface="Times New Roman"/>
                          <a:cs typeface="Times New Roman"/>
                          <a:sym typeface="Times New Roman"/>
                        </a:rPr>
                        <a:t>Immediately or up
to seven days
after abortion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1854185">
                <a:tc>
                  <a:txBody>
                    <a:bodyPr/>
                    <a:lstStyle/>
                    <a:p>
                      <a:pPr algn="l">
                        <a:defRPr sz="1800"/>
                      </a:pPr>
                      <a:r>
                        <a:t>6</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sz="1800"/>
                      </a:pPr>
                      <a:r>
                        <a:rPr b="1">
                          <a:latin typeface="Times New Roman"/>
                          <a:ea typeface="Times New Roman"/>
                          <a:cs typeface="Times New Roman"/>
                          <a:sym typeface="Times New Roman"/>
                        </a:rPr>
                        <a:t>Combined Oral
Contraceptives
(COCs)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sz="1800"/>
                      </a:pPr>
                      <a:r>
                        <a:rPr>
                          <a:latin typeface="Times New Roman"/>
                          <a:ea typeface="Times New Roman"/>
                          <a:cs typeface="Times New Roman"/>
                          <a:sym typeface="Times New Roman"/>
                        </a:rPr>
                        <a:t>Immediately or up to seven days after abortion using surgical method
With MMA, it can be started on day 3 with the dose of misoprostol or within day 15 of the process, after confirmation of a completed abortion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l">
                        <a:defRPr sz="1800"/>
                      </a:pPr>
                      <a:r>
                        <a:rPr>
                          <a:latin typeface="Times New Roman"/>
                          <a:ea typeface="Times New Roman"/>
                          <a:cs typeface="Times New Roman"/>
                          <a:sym typeface="Times New Roman"/>
                        </a:rPr>
                        <a:t>Immediately
or up to seven
days after abortion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Title 1"/>
          <p:cNvSpPr txBox="1"/>
          <p:nvPr>
            <p:ph type="title"/>
          </p:nvPr>
        </p:nvSpPr>
        <p:spPr>
          <a:xfrm>
            <a:off x="628650" y="437834"/>
            <a:ext cx="7886700" cy="896204"/>
          </a:xfrm>
          <a:prstGeom prst="rect">
            <a:avLst/>
          </a:prstGeom>
        </p:spPr>
        <p:txBody>
          <a:bodyPr/>
          <a:lstStyle>
            <a:lvl1pPr algn="ctr" defTabSz="585215">
              <a:defRPr b="1" sz="2816"/>
            </a:lvl1pPr>
          </a:lstStyle>
          <a:p>
            <a:pPr/>
            <a:r>
              <a:t>MTP ACT 2021</a:t>
            </a:r>
          </a:p>
        </p:txBody>
      </p:sp>
      <p:sp>
        <p:nvSpPr>
          <p:cNvPr id="300" name="Content Placeholder 2"/>
          <p:cNvSpPr txBox="1"/>
          <p:nvPr>
            <p:ph type="body" idx="1"/>
          </p:nvPr>
        </p:nvSpPr>
        <p:spPr>
          <a:xfrm>
            <a:off x="628650" y="1663332"/>
            <a:ext cx="7886700" cy="3826641"/>
          </a:xfrm>
          <a:prstGeom prst="rect">
            <a:avLst/>
          </a:prstGeom>
        </p:spPr>
        <p:txBody>
          <a:bodyPr/>
          <a:lstStyle/>
          <a:p>
            <a:pPr marL="285750" indent="-285750" algn="just">
              <a:lnSpc>
                <a:spcPct val="100000"/>
              </a:lnSpc>
              <a:spcBef>
                <a:spcPts val="0"/>
              </a:spcBef>
              <a:buFontTx/>
              <a:buChar char="▪"/>
            </a:pPr>
            <a:r>
              <a:t>Who can provide MTP service?</a:t>
            </a:r>
          </a:p>
          <a:p>
            <a:pPr marL="285750" indent="-285750" algn="just">
              <a:lnSpc>
                <a:spcPct val="100000"/>
              </a:lnSpc>
              <a:spcBef>
                <a:spcPts val="0"/>
              </a:spcBef>
              <a:buFontTx/>
              <a:buChar char="▪"/>
            </a:pPr>
          </a:p>
          <a:p>
            <a:pPr marL="285750" indent="-285750" algn="just">
              <a:lnSpc>
                <a:spcPct val="100000"/>
              </a:lnSpc>
              <a:spcBef>
                <a:spcPts val="0"/>
              </a:spcBef>
              <a:buFontTx/>
              <a:buChar char="▪"/>
            </a:pPr>
            <a:r>
              <a:t>Requirement for opinion of 1 Registered Medical Practitioner (RMP) for termination of pregnancy up to 20 weeks of gestation</a:t>
            </a:r>
          </a:p>
          <a:p>
            <a:pPr marL="0" indent="0" algn="just">
              <a:lnSpc>
                <a:spcPct val="100000"/>
              </a:lnSpc>
              <a:spcBef>
                <a:spcPts val="0"/>
              </a:spcBef>
              <a:buSzTx/>
              <a:buNone/>
            </a:pPr>
          </a:p>
          <a:p>
            <a:pPr marL="285750" indent="-285750" algn="just">
              <a:lnSpc>
                <a:spcPct val="100000"/>
              </a:lnSpc>
              <a:spcBef>
                <a:spcPts val="0"/>
              </a:spcBef>
              <a:buFontTx/>
              <a:buChar char="▪"/>
            </a:pPr>
            <a:r>
              <a:t>Requirement of Opinion of 2 Registered Medical Practitioners for termination of pregnancy 20-24 weeks of gestation.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le 1"/>
          <p:cNvSpPr txBox="1"/>
          <p:nvPr>
            <p:ph type="title"/>
          </p:nvPr>
        </p:nvSpPr>
        <p:spPr>
          <a:xfrm>
            <a:off x="628650" y="551915"/>
            <a:ext cx="7886700" cy="725494"/>
          </a:xfrm>
          <a:prstGeom prst="rect">
            <a:avLst/>
          </a:prstGeom>
        </p:spPr>
        <p:txBody>
          <a:bodyPr/>
          <a:lstStyle>
            <a:lvl1pPr algn="ctr" defTabSz="658368">
              <a:defRPr b="1" sz="3168"/>
            </a:lvl1pPr>
          </a:lstStyle>
          <a:p>
            <a:pPr/>
            <a:r>
              <a:t>To whom MTP service can be provided ?</a:t>
            </a:r>
          </a:p>
        </p:txBody>
      </p:sp>
      <p:sp>
        <p:nvSpPr>
          <p:cNvPr id="303" name="Content Placeholder 2"/>
          <p:cNvSpPr txBox="1"/>
          <p:nvPr>
            <p:ph type="body" idx="1"/>
          </p:nvPr>
        </p:nvSpPr>
        <p:spPr>
          <a:prstGeom prst="rect">
            <a:avLst/>
          </a:prstGeom>
        </p:spPr>
        <p:txBody>
          <a:bodyPr/>
          <a:lstStyle/>
          <a:p>
            <a:pPr marL="171450" indent="-171450" defTabSz="685800">
              <a:lnSpc>
                <a:spcPct val="81000"/>
              </a:lnSpc>
              <a:spcBef>
                <a:spcPts val="700"/>
              </a:spcBef>
              <a:buFontTx/>
              <a:buChar char="▪"/>
              <a:defRPr sz="2100"/>
            </a:pPr>
            <a:r>
              <a:t> Upto 20 week for all cases fulfilling the criteria laid under indication for MTP.</a:t>
            </a:r>
          </a:p>
          <a:p>
            <a:pPr marL="171450" indent="-171450" defTabSz="685800">
              <a:lnSpc>
                <a:spcPct val="81000"/>
              </a:lnSpc>
              <a:spcBef>
                <a:spcPts val="700"/>
              </a:spcBef>
              <a:buFontTx/>
              <a:buChar char="▪"/>
              <a:defRPr sz="2100"/>
            </a:pPr>
          </a:p>
          <a:p>
            <a:pPr marL="171450" indent="-171450" defTabSz="685800">
              <a:lnSpc>
                <a:spcPct val="81000"/>
              </a:lnSpc>
              <a:spcBef>
                <a:spcPts val="700"/>
              </a:spcBef>
              <a:buFontTx/>
              <a:buChar char="▪"/>
              <a:defRPr sz="2100"/>
            </a:pPr>
            <a:r>
              <a:t>Enhanced the upper gestation limit  to 24 weeks for special categories of women.</a:t>
            </a:r>
          </a:p>
          <a:p>
            <a:pPr marL="0" indent="0" defTabSz="685800">
              <a:lnSpc>
                <a:spcPct val="81000"/>
              </a:lnSpc>
              <a:spcBef>
                <a:spcPts val="700"/>
              </a:spcBef>
              <a:buSzTx/>
              <a:buNone/>
              <a:defRPr sz="2100"/>
            </a:pPr>
          </a:p>
          <a:p>
            <a:pPr marL="171450" indent="-171450" defTabSz="685800">
              <a:lnSpc>
                <a:spcPct val="81000"/>
              </a:lnSpc>
              <a:spcBef>
                <a:spcPts val="700"/>
              </a:spcBef>
              <a:buFontTx/>
              <a:buChar char="▪"/>
              <a:defRPr sz="2100"/>
            </a:pPr>
            <a:r>
              <a:t> </a:t>
            </a:r>
            <a:r>
              <a:t>Condition of failure of contraceptive to be extended for any woman or her partner.</a:t>
            </a:r>
          </a:p>
          <a:p>
            <a:pPr marL="171450" indent="-171450" defTabSz="685800">
              <a:lnSpc>
                <a:spcPct val="81000"/>
              </a:lnSpc>
              <a:spcBef>
                <a:spcPts val="700"/>
              </a:spcBef>
              <a:buFontTx/>
              <a:buChar char="▪"/>
              <a:defRPr sz="2100"/>
            </a:pPr>
          </a:p>
          <a:p>
            <a:pPr marL="171450" indent="-171450" defTabSz="685800">
              <a:lnSpc>
                <a:spcPct val="81000"/>
              </a:lnSpc>
              <a:spcBef>
                <a:spcPts val="700"/>
              </a:spcBef>
              <a:buFontTx/>
              <a:buChar char="▪"/>
              <a:defRPr sz="2100"/>
            </a:pPr>
            <a:r>
              <a:t> Role of medical board for gestational age above 24 weeks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Footer Placeholder 7"/>
          <p:cNvSpPr txBox="1"/>
          <p:nvPr/>
        </p:nvSpPr>
        <p:spPr>
          <a:xfrm>
            <a:off x="3028950" y="5549344"/>
            <a:ext cx="3086100" cy="4241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lgn="ctr">
              <a:defRPr sz="1200">
                <a:solidFill>
                  <a:srgbClr val="888888"/>
                </a:solidFill>
              </a:defRPr>
            </a:lvl1pPr>
          </a:lstStyle>
          <a:p>
            <a:pPr/>
            <a:r>
              <a:t>Ministry of Health and Family Welfare, Government of India</a:t>
            </a:r>
          </a:p>
        </p:txBody>
      </p:sp>
      <p:sp>
        <p:nvSpPr>
          <p:cNvPr id="306" name="Date Placeholder 2"/>
          <p:cNvSpPr txBox="1"/>
          <p:nvPr/>
        </p:nvSpPr>
        <p:spPr>
          <a:xfrm>
            <a:off x="628650" y="5638244"/>
            <a:ext cx="2057400" cy="2463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defRPr sz="1200">
                <a:solidFill>
                  <a:srgbClr val="888888"/>
                </a:solidFill>
              </a:defRPr>
            </a:lvl1pPr>
          </a:lstStyle>
          <a:p>
            <a:pPr/>
            <a:r>
              <a:t>11-12-2022</a:t>
            </a:r>
          </a:p>
        </p:txBody>
      </p:sp>
      <p:sp>
        <p:nvSpPr>
          <p:cNvPr id="307" name="Slide Number Placeholder 6"/>
          <p:cNvSpPr txBox="1"/>
          <p:nvPr>
            <p:ph type="sldNum" sz="quarter" idx="4294967295"/>
          </p:nvPr>
        </p:nvSpPr>
        <p:spPr>
          <a:xfrm>
            <a:off x="8274228" y="5638244"/>
            <a:ext cx="241122" cy="246381"/>
          </a:xfrm>
          <a:prstGeom prst="rect">
            <a:avLst/>
          </a:prstGeom>
          <a:extLst>
            <a:ext uri="{C572A759-6A51-4108-AA02-DFA0A04FC94B}">
              <ma14:wrappingTextBoxFlag xmlns:ma14="http://schemas.microsoft.com/office/mac/drawingml/2011/main" val="1"/>
            </a:ext>
          </a:extLst>
        </p:spPr>
        <p:txBody>
          <a:bodyPr lIns="34289" tIns="34289" rIns="34289" bIns="34289"/>
          <a:lstStyle/>
          <a:p>
            <a:pPr/>
            <a:fld id="{86CB4B4D-7CA3-9044-876B-883B54F8677D}" type="slidenum"/>
          </a:p>
        </p:txBody>
      </p:sp>
      <p:sp>
        <p:nvSpPr>
          <p:cNvPr id="308" name="Rectangle 42"/>
          <p:cNvSpPr/>
          <p:nvPr/>
        </p:nvSpPr>
        <p:spPr>
          <a:xfrm>
            <a:off x="0" y="5586199"/>
            <a:ext cx="9144000" cy="283520"/>
          </a:xfrm>
          <a:prstGeom prst="rect">
            <a:avLst/>
          </a:prstGeom>
          <a:solidFill>
            <a:srgbClr val="FFFFFF"/>
          </a:solidFill>
          <a:ln w="12700">
            <a:miter lim="400000"/>
          </a:ln>
        </p:spPr>
        <p:txBody>
          <a:bodyPr lIns="34289" tIns="34289" rIns="34289" bIns="34289" anchor="ctr"/>
          <a:lstStyle/>
          <a:p>
            <a:pPr algn="ctr">
              <a:defRPr>
                <a:solidFill>
                  <a:srgbClr val="FFFFFF"/>
                </a:solidFill>
              </a:defRPr>
            </a:pPr>
          </a:p>
        </p:txBody>
      </p:sp>
      <p:grpSp>
        <p:nvGrpSpPr>
          <p:cNvPr id="339" name="Group 24"/>
          <p:cNvGrpSpPr/>
          <p:nvPr/>
        </p:nvGrpSpPr>
        <p:grpSpPr>
          <a:xfrm>
            <a:off x="287986" y="2165541"/>
            <a:ext cx="8564338" cy="4178122"/>
            <a:chOff x="0" y="0"/>
            <a:chExt cx="8564336" cy="4178120"/>
          </a:xfrm>
        </p:grpSpPr>
        <p:pic>
          <p:nvPicPr>
            <p:cNvPr id="309" name="Picture 25" descr="Picture 25"/>
            <p:cNvPicPr>
              <a:picLocks noChangeAspect="1"/>
            </p:cNvPicPr>
            <p:nvPr/>
          </p:nvPicPr>
          <p:blipFill>
            <a:blip r:embed="rId2">
              <a:extLst/>
            </a:blip>
            <a:stretch>
              <a:fillRect/>
            </a:stretch>
          </p:blipFill>
          <p:spPr>
            <a:xfrm>
              <a:off x="0" y="0"/>
              <a:ext cx="8018873" cy="3730922"/>
            </a:xfrm>
            <a:prstGeom prst="rect">
              <a:avLst/>
            </a:prstGeom>
            <a:ln w="12700" cap="flat">
              <a:noFill/>
              <a:miter lim="400000"/>
            </a:ln>
            <a:effectLst/>
          </p:spPr>
        </p:pic>
        <p:pic>
          <p:nvPicPr>
            <p:cNvPr id="310" name="Picture 26" descr="Picture 26"/>
            <p:cNvPicPr>
              <a:picLocks noChangeAspect="1"/>
            </p:cNvPicPr>
            <p:nvPr/>
          </p:nvPicPr>
          <p:blipFill>
            <a:blip r:embed="rId3">
              <a:extLst/>
            </a:blip>
            <a:stretch>
              <a:fillRect/>
            </a:stretch>
          </p:blipFill>
          <p:spPr>
            <a:xfrm>
              <a:off x="3839547" y="660069"/>
              <a:ext cx="507064" cy="794631"/>
            </a:xfrm>
            <a:prstGeom prst="rect">
              <a:avLst/>
            </a:prstGeom>
            <a:ln w="12700" cap="flat">
              <a:noFill/>
              <a:miter lim="400000"/>
            </a:ln>
            <a:effectLst>
              <a:outerShdw sx="100000" sy="100000" kx="0" ky="0" algn="b" rotWithShape="0" blurRad="139700" dist="0" dir="0">
                <a:srgbClr val="000000">
                  <a:alpha val="70000"/>
                </a:srgbClr>
              </a:outerShdw>
            </a:effectLst>
          </p:spPr>
        </p:pic>
        <p:sp>
          <p:nvSpPr>
            <p:cNvPr id="311" name="Oval 27"/>
            <p:cNvSpPr/>
            <p:nvPr/>
          </p:nvSpPr>
          <p:spPr>
            <a:xfrm>
              <a:off x="2140898" y="933669"/>
              <a:ext cx="289403" cy="276629"/>
            </a:xfrm>
            <a:prstGeom prst="ellipse">
              <a:avLst/>
            </a:prstGeom>
            <a:solidFill>
              <a:srgbClr val="2878C1"/>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2" name="Oval 28"/>
            <p:cNvSpPr/>
            <p:nvPr/>
          </p:nvSpPr>
          <p:spPr>
            <a:xfrm>
              <a:off x="2328325" y="1831096"/>
              <a:ext cx="289404" cy="276629"/>
            </a:xfrm>
            <a:prstGeom prst="ellipse">
              <a:avLst/>
            </a:prstGeom>
            <a:solidFill>
              <a:srgbClr val="5BB77D"/>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3" name="Oval 29"/>
            <p:cNvSpPr/>
            <p:nvPr/>
          </p:nvSpPr>
          <p:spPr>
            <a:xfrm>
              <a:off x="3084253" y="2467499"/>
              <a:ext cx="289403" cy="276629"/>
            </a:xfrm>
            <a:prstGeom prst="ellipse">
              <a:avLst/>
            </a:prstGeom>
            <a:solidFill>
              <a:srgbClr val="2878C1"/>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4" name="Oval 30"/>
            <p:cNvSpPr/>
            <p:nvPr/>
          </p:nvSpPr>
          <p:spPr>
            <a:xfrm>
              <a:off x="4014101" y="2642599"/>
              <a:ext cx="289404" cy="276628"/>
            </a:xfrm>
            <a:prstGeom prst="ellipse">
              <a:avLst/>
            </a:prstGeom>
            <a:solidFill>
              <a:srgbClr val="5BB77D"/>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5" name="Oval 31"/>
            <p:cNvSpPr/>
            <p:nvPr/>
          </p:nvSpPr>
          <p:spPr>
            <a:xfrm>
              <a:off x="4963489" y="2472552"/>
              <a:ext cx="289403" cy="276628"/>
            </a:xfrm>
            <a:prstGeom prst="ellipse">
              <a:avLst/>
            </a:prstGeom>
            <a:solidFill>
              <a:srgbClr val="2878C1"/>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6" name="Oval 32"/>
            <p:cNvSpPr/>
            <p:nvPr/>
          </p:nvSpPr>
          <p:spPr>
            <a:xfrm>
              <a:off x="5602273" y="1808847"/>
              <a:ext cx="289403" cy="276628"/>
            </a:xfrm>
            <a:prstGeom prst="ellipse">
              <a:avLst/>
            </a:prstGeom>
            <a:solidFill>
              <a:srgbClr val="5BB77D"/>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sp>
          <p:nvSpPr>
            <p:cNvPr id="317" name="Oval 33"/>
            <p:cNvSpPr/>
            <p:nvPr/>
          </p:nvSpPr>
          <p:spPr>
            <a:xfrm>
              <a:off x="5654868" y="731745"/>
              <a:ext cx="289403" cy="276628"/>
            </a:xfrm>
            <a:prstGeom prst="ellipse">
              <a:avLst/>
            </a:prstGeom>
            <a:solidFill>
              <a:srgbClr val="2878C1"/>
            </a:solidFill>
            <a:ln w="12700" cap="flat">
              <a:noFill/>
              <a:miter lim="400000"/>
            </a:ln>
            <a:effectLst/>
          </p:spPr>
          <p:txBody>
            <a:bodyPr wrap="square" lIns="34289" tIns="34289" rIns="34289" bIns="34289" numCol="1" anchor="ctr">
              <a:noAutofit/>
            </a:bodyPr>
            <a:lstStyle/>
            <a:p>
              <a:pPr algn="ctr">
                <a:defRPr>
                  <a:solidFill>
                    <a:srgbClr val="FFFFFF"/>
                  </a:solidFill>
                </a:defRPr>
              </a:pPr>
            </a:p>
          </p:txBody>
        </p:sp>
        <p:grpSp>
          <p:nvGrpSpPr>
            <p:cNvPr id="320" name="Rectangle 34"/>
            <p:cNvGrpSpPr/>
            <p:nvPr/>
          </p:nvGrpSpPr>
          <p:grpSpPr>
            <a:xfrm>
              <a:off x="167286" y="779698"/>
              <a:ext cx="1768826" cy="571731"/>
              <a:chOff x="0" y="-63324"/>
              <a:chExt cx="1768824" cy="571729"/>
            </a:xfrm>
          </p:grpSpPr>
          <p:sp>
            <p:nvSpPr>
              <p:cNvPr id="318" name="Rectangle"/>
              <p:cNvSpPr/>
              <p:nvPr/>
            </p:nvSpPr>
            <p:spPr>
              <a:xfrm>
                <a:off x="0" y="5095"/>
                <a:ext cx="1768825" cy="434890"/>
              </a:xfrm>
              <a:prstGeom prst="rect">
                <a:avLst/>
              </a:prstGeom>
              <a:solidFill>
                <a:srgbClr val="488FD4"/>
              </a:solidFill>
              <a:ln w="12700" cap="flat">
                <a:noFill/>
                <a:miter lim="400000"/>
              </a:ln>
              <a:effectLst/>
            </p:spPr>
            <p:txBody>
              <a:bodyPr wrap="square" lIns="34289" tIns="34289" rIns="34289" bIns="34289" numCol="1" anchor="ctr">
                <a:noAutofit/>
              </a:bodyPr>
              <a:lstStyle/>
              <a:p>
                <a:pPr algn="ctr">
                  <a:defRPr b="1" sz="1200"/>
                </a:pPr>
              </a:p>
            </p:txBody>
          </p:sp>
          <p:sp>
            <p:nvSpPr>
              <p:cNvPr id="319" name="Survivors of Sexual Assault / Rape / Incest"/>
              <p:cNvSpPr txBox="1"/>
              <p:nvPr/>
            </p:nvSpPr>
            <p:spPr>
              <a:xfrm>
                <a:off x="0" y="-63325"/>
                <a:ext cx="1768825" cy="5717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noAutofit/>
              </a:bodyPr>
              <a:lstStyle>
                <a:lvl1pPr algn="ctr">
                  <a:defRPr b="1" sz="1200"/>
                </a:lvl1pPr>
              </a:lstStyle>
              <a:p>
                <a:pPr/>
                <a:r>
                  <a:t>Survivors of Sexual Assault / Rape / Incest </a:t>
                </a:r>
              </a:p>
            </p:txBody>
          </p:sp>
        </p:grpSp>
        <p:grpSp>
          <p:nvGrpSpPr>
            <p:cNvPr id="323" name="Rectangle 35"/>
            <p:cNvGrpSpPr/>
            <p:nvPr/>
          </p:nvGrpSpPr>
          <p:grpSpPr>
            <a:xfrm>
              <a:off x="248911" y="1729715"/>
              <a:ext cx="1768826" cy="434890"/>
              <a:chOff x="0" y="0"/>
              <a:chExt cx="1768824" cy="434888"/>
            </a:xfrm>
          </p:grpSpPr>
          <p:sp>
            <p:nvSpPr>
              <p:cNvPr id="321" name="Rectangle"/>
              <p:cNvSpPr/>
              <p:nvPr/>
            </p:nvSpPr>
            <p:spPr>
              <a:xfrm>
                <a:off x="0" y="-1"/>
                <a:ext cx="1768826" cy="434890"/>
              </a:xfrm>
              <a:prstGeom prst="rect">
                <a:avLst/>
              </a:prstGeom>
              <a:solidFill>
                <a:srgbClr val="7CC694"/>
              </a:solidFill>
              <a:ln w="12700" cap="flat">
                <a:noFill/>
                <a:miter lim="400000"/>
              </a:ln>
              <a:effectLst/>
            </p:spPr>
            <p:txBody>
              <a:bodyPr wrap="square" lIns="34289" tIns="34289" rIns="34289" bIns="34289" numCol="1" anchor="ctr">
                <a:noAutofit/>
              </a:bodyPr>
              <a:lstStyle/>
              <a:p>
                <a:pPr algn="ctr">
                  <a:defRPr b="1" sz="1200">
                    <a:solidFill>
                      <a:srgbClr val="FFFFFF"/>
                    </a:solidFill>
                  </a:defRPr>
                </a:pPr>
              </a:p>
            </p:txBody>
          </p:sp>
          <p:sp>
            <p:nvSpPr>
              <p:cNvPr id="322" name="Minors"/>
              <p:cNvSpPr txBox="1"/>
              <p:nvPr/>
            </p:nvSpPr>
            <p:spPr>
              <a:xfrm>
                <a:off x="0" y="16012"/>
                <a:ext cx="1768826" cy="4028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noAutofit/>
              </a:bodyPr>
              <a:lstStyle>
                <a:lvl1pPr algn="ctr">
                  <a:defRPr b="1" sz="1200"/>
                </a:lvl1pPr>
              </a:lstStyle>
              <a:p>
                <a:pPr/>
                <a:r>
                  <a:t>Minors</a:t>
                </a:r>
              </a:p>
            </p:txBody>
          </p:sp>
        </p:grpSp>
        <p:grpSp>
          <p:nvGrpSpPr>
            <p:cNvPr id="326" name="Rectangle 36"/>
            <p:cNvGrpSpPr/>
            <p:nvPr/>
          </p:nvGrpSpPr>
          <p:grpSpPr>
            <a:xfrm>
              <a:off x="1005610" y="2582909"/>
              <a:ext cx="1768826" cy="909462"/>
              <a:chOff x="0" y="0"/>
              <a:chExt cx="1768824" cy="909460"/>
            </a:xfrm>
          </p:grpSpPr>
          <p:sp>
            <p:nvSpPr>
              <p:cNvPr id="324" name="Rectangle"/>
              <p:cNvSpPr/>
              <p:nvPr/>
            </p:nvSpPr>
            <p:spPr>
              <a:xfrm>
                <a:off x="0" y="0"/>
                <a:ext cx="1768825" cy="434889"/>
              </a:xfrm>
              <a:prstGeom prst="rect">
                <a:avLst/>
              </a:prstGeom>
              <a:solidFill>
                <a:srgbClr val="488FD4"/>
              </a:solidFill>
              <a:ln w="12700" cap="flat">
                <a:noFill/>
                <a:miter lim="400000"/>
              </a:ln>
              <a:effectLst/>
            </p:spPr>
            <p:txBody>
              <a:bodyPr wrap="square" lIns="34289" tIns="34289" rIns="34289" bIns="34289" numCol="1" anchor="t">
                <a:noAutofit/>
              </a:bodyPr>
              <a:lstStyle/>
              <a:p>
                <a:pPr algn="ctr">
                  <a:defRPr b="1" sz="1200">
                    <a:solidFill>
                      <a:srgbClr val="FFFFFF"/>
                    </a:solidFill>
                  </a:defRPr>
                </a:pPr>
              </a:p>
            </p:txBody>
          </p:sp>
          <p:sp>
            <p:nvSpPr>
              <p:cNvPr id="325" name="Change of marital status during the ongoing pregnancy…"/>
              <p:cNvSpPr txBox="1"/>
              <p:nvPr/>
            </p:nvSpPr>
            <p:spPr>
              <a:xfrm>
                <a:off x="0" y="0"/>
                <a:ext cx="1768825" cy="909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p>
                <a:pPr algn="ctr">
                  <a:defRPr b="1" sz="1200"/>
                </a:pPr>
                <a:r>
                  <a:t>Change of marital status during the ongoing pregnancy</a:t>
                </a:r>
                <a:endParaRPr>
                  <a:solidFill>
                    <a:srgbClr val="FFFFFF"/>
                  </a:solidFill>
                </a:endParaRPr>
              </a:p>
              <a:p>
                <a:pPr algn="ctr">
                  <a:defRPr b="1" sz="1200"/>
                </a:pPr>
                <a:r>
                  <a:t> </a:t>
                </a:r>
                <a:r>
                  <a:rPr b="0" i="1"/>
                  <a:t>(widowhood and divorce)</a:t>
                </a:r>
                <a:endParaRPr i="1"/>
              </a:p>
            </p:txBody>
          </p:sp>
        </p:grpSp>
        <p:grpSp>
          <p:nvGrpSpPr>
            <p:cNvPr id="329" name="Rectangle 37"/>
            <p:cNvGrpSpPr/>
            <p:nvPr/>
          </p:nvGrpSpPr>
          <p:grpSpPr>
            <a:xfrm>
              <a:off x="3274390" y="3268660"/>
              <a:ext cx="1768826" cy="909461"/>
              <a:chOff x="0" y="0"/>
              <a:chExt cx="1768824" cy="909460"/>
            </a:xfrm>
          </p:grpSpPr>
          <p:sp>
            <p:nvSpPr>
              <p:cNvPr id="327" name="Rectangle"/>
              <p:cNvSpPr/>
              <p:nvPr/>
            </p:nvSpPr>
            <p:spPr>
              <a:xfrm>
                <a:off x="0" y="0"/>
                <a:ext cx="1768825" cy="434889"/>
              </a:xfrm>
              <a:prstGeom prst="rect">
                <a:avLst/>
              </a:prstGeom>
              <a:solidFill>
                <a:srgbClr val="7CC694"/>
              </a:solidFill>
              <a:ln w="12700" cap="flat">
                <a:noFill/>
                <a:miter lim="400000"/>
              </a:ln>
              <a:effectLst/>
            </p:spPr>
            <p:txBody>
              <a:bodyPr wrap="square" lIns="34289" tIns="34289" rIns="34289" bIns="34289" numCol="1" anchor="t">
                <a:noAutofit/>
              </a:bodyPr>
              <a:lstStyle/>
              <a:p>
                <a:pPr algn="ctr">
                  <a:defRPr sz="1200">
                    <a:solidFill>
                      <a:srgbClr val="FFFFFF"/>
                    </a:solidFill>
                  </a:defRPr>
                </a:pPr>
              </a:p>
            </p:txBody>
          </p:sp>
          <p:sp>
            <p:nvSpPr>
              <p:cNvPr id="328" name="Women with Physical Disabilities (major disability as per criteria under the Disability Act)"/>
              <p:cNvSpPr txBox="1"/>
              <p:nvPr/>
            </p:nvSpPr>
            <p:spPr>
              <a:xfrm>
                <a:off x="0" y="0"/>
                <a:ext cx="1768825" cy="909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p>
                <a:pPr algn="ctr">
                  <a:defRPr b="1" sz="1200"/>
                </a:pPr>
                <a:r>
                  <a:t>Women with Physical Disabilities </a:t>
                </a:r>
                <a:r>
                  <a:rPr b="0" i="1"/>
                  <a:t>(major disability as per criteria under the Disability Act)  </a:t>
                </a:r>
                <a:endParaRPr i="1"/>
              </a:p>
            </p:txBody>
          </p:sp>
        </p:grpSp>
        <p:grpSp>
          <p:nvGrpSpPr>
            <p:cNvPr id="332" name="Rectangle 38"/>
            <p:cNvGrpSpPr/>
            <p:nvPr/>
          </p:nvGrpSpPr>
          <p:grpSpPr>
            <a:xfrm>
              <a:off x="5543171" y="2348833"/>
              <a:ext cx="1768826" cy="740596"/>
              <a:chOff x="0" y="-147757"/>
              <a:chExt cx="1768824" cy="740594"/>
            </a:xfrm>
          </p:grpSpPr>
          <p:sp>
            <p:nvSpPr>
              <p:cNvPr id="330" name="Rectangle"/>
              <p:cNvSpPr/>
              <p:nvPr/>
            </p:nvSpPr>
            <p:spPr>
              <a:xfrm>
                <a:off x="0" y="5095"/>
                <a:ext cx="1768825" cy="434890"/>
              </a:xfrm>
              <a:prstGeom prst="rect">
                <a:avLst/>
              </a:prstGeom>
              <a:solidFill>
                <a:srgbClr val="488FD4"/>
              </a:solidFill>
              <a:ln w="12700" cap="flat">
                <a:noFill/>
                <a:miter lim="400000"/>
              </a:ln>
              <a:effectLst/>
            </p:spPr>
            <p:txBody>
              <a:bodyPr wrap="square" lIns="34289" tIns="34289" rIns="34289" bIns="34289" numCol="1" anchor="ctr">
                <a:noAutofit/>
              </a:bodyPr>
              <a:lstStyle/>
              <a:p>
                <a:pPr algn="ctr">
                  <a:defRPr sz="1200">
                    <a:solidFill>
                      <a:srgbClr val="FFFFFF"/>
                    </a:solidFill>
                  </a:defRPr>
                </a:pPr>
              </a:p>
            </p:txBody>
          </p:sp>
          <p:sp>
            <p:nvSpPr>
              <p:cNvPr id="331" name="Mentally ill women including mental retardation"/>
              <p:cNvSpPr txBox="1"/>
              <p:nvPr/>
            </p:nvSpPr>
            <p:spPr>
              <a:xfrm>
                <a:off x="0" y="-147758"/>
                <a:ext cx="1768825" cy="740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noAutofit/>
              </a:bodyPr>
              <a:lstStyle>
                <a:lvl1pPr algn="ctr">
                  <a:defRPr b="1" sz="1200"/>
                </a:lvl1pPr>
              </a:lstStyle>
              <a:p>
                <a:pPr/>
                <a:r>
                  <a:t>Mentally ill women including mental retardation</a:t>
                </a:r>
              </a:p>
            </p:txBody>
          </p:sp>
        </p:grpSp>
        <p:grpSp>
          <p:nvGrpSpPr>
            <p:cNvPr id="335" name="Rectangle 39"/>
            <p:cNvGrpSpPr/>
            <p:nvPr/>
          </p:nvGrpSpPr>
          <p:grpSpPr>
            <a:xfrm>
              <a:off x="6127626" y="1611698"/>
              <a:ext cx="2436711" cy="1416057"/>
              <a:chOff x="0" y="0"/>
              <a:chExt cx="2436710" cy="1416056"/>
            </a:xfrm>
          </p:grpSpPr>
          <p:sp>
            <p:nvSpPr>
              <p:cNvPr id="333" name="Rectangle"/>
              <p:cNvSpPr/>
              <p:nvPr/>
            </p:nvSpPr>
            <p:spPr>
              <a:xfrm>
                <a:off x="0" y="0"/>
                <a:ext cx="2436711" cy="552906"/>
              </a:xfrm>
              <a:prstGeom prst="rect">
                <a:avLst/>
              </a:prstGeom>
              <a:solidFill>
                <a:srgbClr val="7CC694"/>
              </a:solidFill>
              <a:ln w="12700" cap="flat">
                <a:noFill/>
                <a:miter lim="400000"/>
              </a:ln>
              <a:effectLst/>
            </p:spPr>
            <p:txBody>
              <a:bodyPr wrap="square" lIns="34289" tIns="34289" rIns="34289" bIns="34289" numCol="1" anchor="t">
                <a:noAutofit/>
              </a:bodyPr>
              <a:lstStyle/>
              <a:p>
                <a:pPr algn="ctr">
                  <a:defRPr sz="1200">
                    <a:solidFill>
                      <a:srgbClr val="FFFFFF"/>
                    </a:solidFill>
                  </a:defRPr>
                </a:pPr>
              </a:p>
            </p:txBody>
          </p:sp>
          <p:sp>
            <p:nvSpPr>
              <p:cNvPr id="334" name="The foetal malformation that has substantial risk of being incompatible with life or if the child was born it would suffer from such physical or mental abnormalities to be seriously handicapped"/>
              <p:cNvSpPr txBox="1"/>
              <p:nvPr/>
            </p:nvSpPr>
            <p:spPr>
              <a:xfrm>
                <a:off x="0" y="0"/>
                <a:ext cx="2436711" cy="14160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algn="ctr">
                  <a:defRPr b="1" sz="1200"/>
                </a:lvl1pPr>
              </a:lstStyle>
              <a:p>
                <a:pPr/>
                <a:r>
                  <a:t>The foetal malformation that has substantial risk of being incompatible with life or if the child was born it would suffer from such physical or mental abnormalities to be seriously handicapped</a:t>
                </a:r>
              </a:p>
            </p:txBody>
          </p:sp>
        </p:grpSp>
        <p:grpSp>
          <p:nvGrpSpPr>
            <p:cNvPr id="338" name="Rectangle 40"/>
            <p:cNvGrpSpPr/>
            <p:nvPr/>
          </p:nvGrpSpPr>
          <p:grpSpPr>
            <a:xfrm>
              <a:off x="6198908" y="691577"/>
              <a:ext cx="2365429" cy="909461"/>
              <a:chOff x="0" y="0"/>
              <a:chExt cx="2365427" cy="909460"/>
            </a:xfrm>
          </p:grpSpPr>
          <p:sp>
            <p:nvSpPr>
              <p:cNvPr id="336" name="Rectangle"/>
              <p:cNvSpPr/>
              <p:nvPr/>
            </p:nvSpPr>
            <p:spPr>
              <a:xfrm>
                <a:off x="0" y="0"/>
                <a:ext cx="2365428" cy="434889"/>
              </a:xfrm>
              <a:prstGeom prst="rect">
                <a:avLst/>
              </a:prstGeom>
              <a:solidFill>
                <a:srgbClr val="488FD4"/>
              </a:solidFill>
              <a:ln w="12700" cap="flat">
                <a:noFill/>
                <a:miter lim="400000"/>
              </a:ln>
              <a:effectLst/>
            </p:spPr>
            <p:txBody>
              <a:bodyPr wrap="square" lIns="34289" tIns="34289" rIns="34289" bIns="34289" numCol="1" anchor="t">
                <a:noAutofit/>
              </a:bodyPr>
              <a:lstStyle/>
              <a:p>
                <a:pPr algn="ctr">
                  <a:defRPr sz="1200"/>
                </a:pPr>
              </a:p>
            </p:txBody>
          </p:sp>
          <p:sp>
            <p:nvSpPr>
              <p:cNvPr id="337" name="Women with pregnancy in humanitarian settings/disaster/and/or emergency situations as declared by Government"/>
              <p:cNvSpPr txBox="1"/>
              <p:nvPr/>
            </p:nvSpPr>
            <p:spPr>
              <a:xfrm>
                <a:off x="0" y="0"/>
                <a:ext cx="2365428" cy="909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t">
                <a:noAutofit/>
              </a:bodyPr>
              <a:lstStyle>
                <a:lvl1pPr algn="ctr">
                  <a:defRPr b="1" sz="1200"/>
                </a:lvl1pPr>
              </a:lstStyle>
              <a:p>
                <a:pPr/>
                <a:r>
                  <a:t>Women with pregnancy in humanitarian settings/disaster/and/or emergency situations as declared by Government </a:t>
                </a:r>
              </a:p>
            </p:txBody>
          </p:sp>
        </p:grpSp>
      </p:grpSp>
      <p:sp>
        <p:nvSpPr>
          <p:cNvPr id="340" name="TextBox 1"/>
          <p:cNvSpPr txBox="1"/>
          <p:nvPr/>
        </p:nvSpPr>
        <p:spPr>
          <a:xfrm>
            <a:off x="394777" y="365905"/>
            <a:ext cx="8535006" cy="8813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a:defRPr b="1" sz="2800"/>
            </a:lvl1pPr>
          </a:lstStyle>
          <a:p>
            <a:pPr/>
            <a:r>
              <a:t>Women eligible for extended gestational period for termination of pregnancy from 20-24 weeks.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Footer Placeholder 4"/>
          <p:cNvSpPr txBox="1"/>
          <p:nvPr/>
        </p:nvSpPr>
        <p:spPr>
          <a:xfrm>
            <a:off x="3107928" y="643878"/>
            <a:ext cx="3086101" cy="4241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lgn="ctr">
              <a:defRPr sz="1200"/>
            </a:lvl1pPr>
          </a:lstStyle>
          <a:p>
            <a:pPr/>
            <a:r>
              <a:t>Ministry of Health and Family Welfare, Government of India</a:t>
            </a:r>
          </a:p>
        </p:txBody>
      </p:sp>
      <p:sp>
        <p:nvSpPr>
          <p:cNvPr id="343" name="Date Placeholder 3"/>
          <p:cNvSpPr txBox="1"/>
          <p:nvPr/>
        </p:nvSpPr>
        <p:spPr>
          <a:xfrm>
            <a:off x="839260" y="732778"/>
            <a:ext cx="2057401" cy="2463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defRPr sz="1200"/>
            </a:lvl1pPr>
          </a:lstStyle>
          <a:p>
            <a:pPr/>
            <a:r>
              <a:t>11-12-2022</a:t>
            </a:r>
          </a:p>
        </p:txBody>
      </p:sp>
      <p:sp>
        <p:nvSpPr>
          <p:cNvPr id="344" name="Rectangle 9"/>
          <p:cNvSpPr txBox="1"/>
          <p:nvPr/>
        </p:nvSpPr>
        <p:spPr>
          <a:xfrm>
            <a:off x="126332" y="1662970"/>
            <a:ext cx="8915400" cy="38023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just">
              <a:defRPr b="1" i="1"/>
            </a:pPr>
            <a:r>
              <a:t>Functions of the Medical Boards:</a:t>
            </a:r>
          </a:p>
          <a:p>
            <a:pPr algn="just">
              <a:defRPr b="1"/>
            </a:pPr>
          </a:p>
          <a:p>
            <a:pPr marL="571500" indent="-571500" algn="just">
              <a:buSzPct val="100000"/>
              <a:buAutoNum type="romanLcParenBoth" startAt="1"/>
              <a:defRPr b="1"/>
            </a:pPr>
            <a:r>
              <a:t>To examine the woman and her reports</a:t>
            </a:r>
            <a:r>
              <a:rPr b="0"/>
              <a:t>, who would approach for medical termination of pregnancy </a:t>
            </a:r>
            <a:endParaRPr b="0"/>
          </a:p>
          <a:p>
            <a:pPr marL="571500" indent="-571500" algn="just">
              <a:buSzPct val="100000"/>
              <a:buAutoNum type="romanLcParenBoth" startAt="1"/>
            </a:pPr>
          </a:p>
          <a:p>
            <a:pPr marL="571500" indent="-571500" algn="just">
              <a:buSzPct val="100000"/>
              <a:buAutoNum type="romanLcParenBoth" startAt="2"/>
              <a:defRPr b="1"/>
            </a:pPr>
            <a:r>
              <a:t>Provide the opinion of Medical Board in Form D </a:t>
            </a:r>
            <a:r>
              <a:rPr b="0"/>
              <a:t>with regard to the termination of pregnancy or rejection of request for termination within three days of receiving the request for medical termination of pregnancy</a:t>
            </a:r>
            <a:endParaRPr b="0"/>
          </a:p>
          <a:p>
            <a:pPr marL="571500" indent="-571500" algn="just">
              <a:buSzPct val="100000"/>
              <a:buAutoNum type="romanLcParenBoth" startAt="2"/>
            </a:pPr>
          </a:p>
          <a:p>
            <a:pPr marL="571500" indent="-571500" algn="just">
              <a:buSzPct val="100000"/>
              <a:buAutoNum type="romanLcParenBoth" startAt="3"/>
              <a:defRPr b="1"/>
            </a:pPr>
            <a:r>
              <a:t>To ensure that the termination procedure</a:t>
            </a:r>
            <a:r>
              <a:rPr b="0"/>
              <a:t>, when advised by the Medical Board, is carried out with all safety precautions along with appropriate counselling within five days of the receipt of the request for medical termination of pregnancy</a:t>
            </a:r>
          </a:p>
          <a:p>
            <a:pPr algn="just">
              <a:defRPr b="1"/>
            </a:pPr>
            <a:r>
              <a:t> </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Footer Placeholder 4"/>
          <p:cNvSpPr txBox="1"/>
          <p:nvPr/>
        </p:nvSpPr>
        <p:spPr>
          <a:xfrm>
            <a:off x="3028950" y="5549344"/>
            <a:ext cx="3086100" cy="4241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lgn="ctr">
              <a:defRPr sz="1200">
                <a:solidFill>
                  <a:srgbClr val="888888"/>
                </a:solidFill>
              </a:defRPr>
            </a:lvl1pPr>
          </a:lstStyle>
          <a:p>
            <a:pPr/>
            <a:r>
              <a:t>Ministry of Health and Family Welfare, Government of India</a:t>
            </a:r>
          </a:p>
        </p:txBody>
      </p:sp>
      <p:sp>
        <p:nvSpPr>
          <p:cNvPr id="347" name="Title 1"/>
          <p:cNvSpPr txBox="1"/>
          <p:nvPr>
            <p:ph type="title"/>
          </p:nvPr>
        </p:nvSpPr>
        <p:spPr>
          <a:xfrm>
            <a:off x="343835" y="333218"/>
            <a:ext cx="8671561" cy="576581"/>
          </a:xfrm>
          <a:prstGeom prst="rect">
            <a:avLst/>
          </a:prstGeom>
        </p:spPr>
        <p:txBody>
          <a:bodyPr anchor="t"/>
          <a:lstStyle>
            <a:lvl1pPr algn="ctr" defTabSz="612648">
              <a:defRPr b="1" sz="2948"/>
            </a:lvl1pPr>
          </a:lstStyle>
          <a:p>
            <a:pPr/>
            <a:r>
              <a:t>Place approved for MTP as per gestational age?</a:t>
            </a:r>
          </a:p>
        </p:txBody>
      </p:sp>
      <p:sp>
        <p:nvSpPr>
          <p:cNvPr id="348" name="Date Placeholder 3"/>
          <p:cNvSpPr txBox="1"/>
          <p:nvPr/>
        </p:nvSpPr>
        <p:spPr>
          <a:xfrm>
            <a:off x="628650" y="5638244"/>
            <a:ext cx="2057400" cy="2463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spAutoFit/>
          </a:bodyPr>
          <a:lstStyle>
            <a:lvl1pPr>
              <a:defRPr sz="1200">
                <a:solidFill>
                  <a:srgbClr val="888888"/>
                </a:solidFill>
              </a:defRPr>
            </a:lvl1pPr>
          </a:lstStyle>
          <a:p>
            <a:pPr/>
            <a:r>
              <a:t>11-12-2022</a:t>
            </a:r>
          </a:p>
        </p:txBody>
      </p:sp>
      <p:sp>
        <p:nvSpPr>
          <p:cNvPr id="349" name="Slide Number Placeholder 5"/>
          <p:cNvSpPr txBox="1"/>
          <p:nvPr>
            <p:ph type="sldNum" sz="quarter" idx="4294967295"/>
          </p:nvPr>
        </p:nvSpPr>
        <p:spPr>
          <a:xfrm>
            <a:off x="8274228" y="5638244"/>
            <a:ext cx="241122" cy="246381"/>
          </a:xfrm>
          <a:prstGeom prst="rect">
            <a:avLst/>
          </a:prstGeom>
          <a:extLst>
            <a:ext uri="{C572A759-6A51-4108-AA02-DFA0A04FC94B}">
              <ma14:wrappingTextBoxFlag xmlns:ma14="http://schemas.microsoft.com/office/mac/drawingml/2011/main" val="1"/>
            </a:ext>
          </a:extLst>
        </p:spPr>
        <p:txBody>
          <a:bodyPr lIns="34289" tIns="34289" rIns="34289" bIns="34289"/>
          <a:lstStyle/>
          <a:p>
            <a:pPr/>
            <a:fld id="{86CB4B4D-7CA3-9044-876B-883B54F8677D}" type="slidenum"/>
          </a:p>
        </p:txBody>
      </p:sp>
      <p:pic>
        <p:nvPicPr>
          <p:cNvPr id="350" name="Picture 9" descr="Picture 9"/>
          <p:cNvPicPr>
            <a:picLocks noChangeAspect="1"/>
          </p:cNvPicPr>
          <p:nvPr/>
        </p:nvPicPr>
        <p:blipFill>
          <a:blip r:embed="rId2">
            <a:extLst/>
          </a:blip>
          <a:stretch>
            <a:fillRect/>
          </a:stretch>
        </p:blipFill>
        <p:spPr>
          <a:xfrm>
            <a:off x="3341447" y="735823"/>
            <a:ext cx="5700069" cy="3895741"/>
          </a:xfrm>
          <a:prstGeom prst="rect">
            <a:avLst/>
          </a:prstGeom>
          <a:ln w="12700">
            <a:miter lim="400000"/>
          </a:ln>
        </p:spPr>
      </p:pic>
      <p:sp>
        <p:nvSpPr>
          <p:cNvPr id="351" name="Rectangle 10"/>
          <p:cNvSpPr/>
          <p:nvPr/>
        </p:nvSpPr>
        <p:spPr>
          <a:xfrm>
            <a:off x="3534666" y="2547803"/>
            <a:ext cx="1450732" cy="271781"/>
          </a:xfrm>
          <a:prstGeom prst="rect">
            <a:avLst/>
          </a:prstGeom>
          <a:solidFill>
            <a:srgbClr val="E78843"/>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a:lnSpc>
                <a:spcPct val="150000"/>
              </a:lnSpc>
              <a:defRPr b="1" sz="1400">
                <a:solidFill>
                  <a:srgbClr val="FFFFFF"/>
                </a:solidFill>
              </a:defRPr>
            </a:lvl1pPr>
          </a:lstStyle>
          <a:p>
            <a:pPr/>
            <a:r>
              <a:t>Till 12 weeks </a:t>
            </a:r>
          </a:p>
        </p:txBody>
      </p:sp>
      <p:sp>
        <p:nvSpPr>
          <p:cNvPr id="352" name="Rectangle 11"/>
          <p:cNvSpPr/>
          <p:nvPr/>
        </p:nvSpPr>
        <p:spPr>
          <a:xfrm>
            <a:off x="5466115" y="2408673"/>
            <a:ext cx="1450732" cy="271781"/>
          </a:xfrm>
          <a:prstGeom prst="rect">
            <a:avLst/>
          </a:prstGeom>
          <a:solidFill>
            <a:srgbClr val="3D5C46"/>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a:lnSpc>
                <a:spcPct val="150000"/>
              </a:lnSpc>
              <a:defRPr b="1" sz="1400">
                <a:solidFill>
                  <a:srgbClr val="FFFFFF"/>
                </a:solidFill>
              </a:defRPr>
            </a:lvl1pPr>
          </a:lstStyle>
          <a:p>
            <a:pPr/>
            <a:r>
              <a:t>Till 24 weeks </a:t>
            </a:r>
          </a:p>
        </p:txBody>
      </p:sp>
      <p:sp>
        <p:nvSpPr>
          <p:cNvPr id="353" name="Rectangle 12"/>
          <p:cNvSpPr/>
          <p:nvPr/>
        </p:nvSpPr>
        <p:spPr>
          <a:xfrm>
            <a:off x="7397566" y="2395403"/>
            <a:ext cx="1450732" cy="576581"/>
          </a:xfrm>
          <a:prstGeom prst="rect">
            <a:avLst/>
          </a:prstGeom>
          <a:solidFill>
            <a:srgbClr val="304959"/>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a:lnSpc>
                <a:spcPct val="150000"/>
              </a:lnSpc>
              <a:defRPr b="1" sz="1400">
                <a:solidFill>
                  <a:srgbClr val="FFFFFF"/>
                </a:solidFill>
              </a:defRPr>
            </a:lvl1pPr>
          </a:lstStyle>
          <a:p>
            <a:pPr/>
            <a:r>
              <a:t>Beyond 24 weeks </a:t>
            </a:r>
          </a:p>
        </p:txBody>
      </p:sp>
      <p:sp>
        <p:nvSpPr>
          <p:cNvPr id="354" name="TextBox 13"/>
          <p:cNvSpPr txBox="1"/>
          <p:nvPr/>
        </p:nvSpPr>
        <p:spPr>
          <a:xfrm>
            <a:off x="3534666" y="3217187"/>
            <a:ext cx="1450732" cy="3701620"/>
          </a:xfrm>
          <a:prstGeom prst="rect">
            <a:avLst/>
          </a:prstGeom>
          <a:solidFill>
            <a:srgbClr val="FEFFFF"/>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marL="87313" indent="-87313" algn="just">
              <a:lnSpc>
                <a:spcPts val="1300"/>
              </a:lnSpc>
              <a:buSzPct val="100000"/>
              <a:buFont typeface="Arial"/>
              <a:buChar char="•"/>
              <a:defRPr sz="1200"/>
            </a:pPr>
            <a:r>
              <a:t>A gynecology examination / labour table</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Resuscitation and sterilization equipment</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Drugs and parental fluid </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Back up facilities for treatment of shock and </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Facilities for transportation</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p>
        </p:txBody>
      </p:sp>
      <p:sp>
        <p:nvSpPr>
          <p:cNvPr id="355" name="TextBox 14"/>
          <p:cNvSpPr txBox="1"/>
          <p:nvPr/>
        </p:nvSpPr>
        <p:spPr>
          <a:xfrm>
            <a:off x="5303836" y="2715537"/>
            <a:ext cx="1613012" cy="3866720"/>
          </a:xfrm>
          <a:prstGeom prst="rect">
            <a:avLst/>
          </a:prstGeom>
          <a:solidFill>
            <a:srgbClr val="FEFFFF"/>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marL="87313" indent="-87313" algn="just">
              <a:lnSpc>
                <a:spcPts val="1300"/>
              </a:lnSpc>
              <a:buSzPct val="100000"/>
              <a:buFont typeface="Arial"/>
              <a:buChar char="•"/>
              <a:defRPr sz="1200"/>
            </a:pPr>
            <a:r>
              <a:t>An operation table and instruments for performing abdominal or gynaecological surgery</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Anaesthetic equipment, resuscitation equipment and sterilization equipment</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r>
              <a:t>Drugs and parental fluids for emergency use, notified by Government of India from time to time</a:t>
            </a: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p>
          <a:p>
            <a:pPr marL="87313" indent="-87313" algn="just">
              <a:lnSpc>
                <a:spcPts val="1300"/>
              </a:lnSpc>
              <a:buSzPct val="100000"/>
              <a:buFont typeface="Arial"/>
              <a:buChar char="•"/>
              <a:defRPr sz="1200"/>
            </a:pPr>
          </a:p>
        </p:txBody>
      </p:sp>
      <p:sp>
        <p:nvSpPr>
          <p:cNvPr id="356" name="TextBox 15"/>
          <p:cNvSpPr txBox="1"/>
          <p:nvPr/>
        </p:nvSpPr>
        <p:spPr>
          <a:xfrm>
            <a:off x="7228299" y="2900107"/>
            <a:ext cx="1619999" cy="3802381"/>
          </a:xfrm>
          <a:prstGeom prst="rect">
            <a:avLst/>
          </a:prstGeom>
          <a:solidFill>
            <a:srgbClr val="FEFFFF"/>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marL="84138" indent="-84138" algn="just">
              <a:buSzPct val="100000"/>
              <a:buFont typeface="Arial"/>
              <a:buChar char="•"/>
              <a:defRPr sz="1200"/>
            </a:pPr>
            <a:r>
              <a:t>An operation table and instruments for performing abdominal or gynaecological surgery</a:t>
            </a:r>
          </a:p>
          <a:p>
            <a:pPr marL="84138" indent="-84138" algn="just">
              <a:buSzPct val="100000"/>
              <a:buFont typeface="Arial"/>
              <a:buChar char="•"/>
              <a:defRPr sz="1200"/>
            </a:pPr>
            <a:r>
              <a:t>Anaesthetic equipment, resuscitation equipment and sterilization equipment</a:t>
            </a:r>
          </a:p>
          <a:p>
            <a:pPr marL="84138" indent="-84138" algn="just">
              <a:buSzPct val="100000"/>
              <a:buFont typeface="Arial"/>
              <a:buChar char="•"/>
              <a:defRPr sz="1200"/>
            </a:pPr>
            <a:r>
              <a:t>Availability of drugs, parental fluids and blood for emergency use, notified by Government of India from time to time</a:t>
            </a:r>
          </a:p>
          <a:p>
            <a:pPr marL="84138" indent="-84138" algn="just">
              <a:buSzPct val="100000"/>
              <a:buFont typeface="Arial"/>
              <a:buChar char="•"/>
              <a:defRPr sz="1200"/>
            </a:pPr>
            <a:r>
              <a:t>Facilities for procedure under Ultrasound guidance</a:t>
            </a:r>
          </a:p>
        </p:txBody>
      </p:sp>
      <p:sp>
        <p:nvSpPr>
          <p:cNvPr id="357" name="Rectangle 8"/>
          <p:cNvSpPr txBox="1"/>
          <p:nvPr/>
        </p:nvSpPr>
        <p:spPr>
          <a:xfrm>
            <a:off x="116223" y="1062546"/>
            <a:ext cx="3295673" cy="5034281"/>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p>
            <a:pPr algn="just">
              <a:defRPr b="1" i="1" sz="1500">
                <a:solidFill>
                  <a:srgbClr val="203864"/>
                </a:solidFill>
              </a:defRPr>
            </a:pPr>
            <a:r>
              <a:t>The gestation limit for DLC Approval for private facilities has been increased. With this changes now we have following gestation limits for which DLC can give approval.</a:t>
            </a:r>
          </a:p>
          <a:p>
            <a:pPr>
              <a:defRPr sz="1500"/>
            </a:pPr>
          </a:p>
          <a:p>
            <a:pPr marL="285750" indent="-285750">
              <a:lnSpc>
                <a:spcPct val="150000"/>
              </a:lnSpc>
              <a:buSzPct val="100000"/>
              <a:buFont typeface="Arial"/>
              <a:buChar char="•"/>
              <a:defRPr sz="1500"/>
            </a:pPr>
            <a:r>
              <a:t>Till 12 weeks </a:t>
            </a:r>
          </a:p>
          <a:p>
            <a:pPr marL="285750" indent="-285750">
              <a:lnSpc>
                <a:spcPct val="150000"/>
              </a:lnSpc>
              <a:buSzPct val="100000"/>
              <a:buFont typeface="Arial"/>
              <a:buChar char="•"/>
              <a:defRPr sz="1500"/>
            </a:pPr>
            <a:r>
              <a:t>Till 24 weeks</a:t>
            </a:r>
          </a:p>
          <a:p>
            <a:pPr marL="285750" indent="-285750">
              <a:lnSpc>
                <a:spcPct val="150000"/>
              </a:lnSpc>
              <a:buSzPct val="100000"/>
              <a:buFont typeface="Arial"/>
              <a:buChar char="•"/>
              <a:defRPr sz="1500"/>
            </a:pPr>
            <a:r>
              <a:t>Beyond 24 weeks</a:t>
            </a:r>
          </a:p>
          <a:p>
            <a:pPr algn="just">
              <a:defRPr i="1" sz="1500"/>
            </a:pPr>
            <a:r>
              <a:t>Note: Private facilities can perform abortion beyond 24 weeks only after the Medical Board opinion to termination the pregnancy beyond 24 weeks at the designated private facility with DLC approval.</a:t>
            </a:r>
          </a:p>
          <a:p>
            <a:pPr marL="285750" indent="-285750">
              <a:lnSpc>
                <a:spcPct val="150000"/>
              </a:lnSpc>
              <a:buSzPct val="100000"/>
              <a:buFont typeface="Arial"/>
              <a:buChar char="•"/>
              <a:defRPr sz="1500"/>
            </a:pPr>
          </a:p>
          <a:p>
            <a:pPr>
              <a:defRPr b="1" i="1" sz="1500">
                <a:solidFill>
                  <a:srgbClr val="203864"/>
                </a:solidFill>
              </a:defRPr>
            </a:pPr>
            <a:r>
              <a:t>Now Medical Methods of abortion can be used till 9 weeks of gestation limit in both public and private facilities.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prstGeom prst="rect">
            <a:avLst/>
          </a:prstGeom>
        </p:spPr>
        <p:txBody>
          <a:bodyPr/>
          <a:lstStyle/>
          <a:p>
            <a:pPr/>
          </a:p>
        </p:txBody>
      </p:sp>
      <p:sp>
        <p:nvSpPr>
          <p:cNvPr id="360" name="Content Placeholder 2"/>
          <p:cNvSpPr txBox="1"/>
          <p:nvPr>
            <p:ph type="body" idx="1"/>
          </p:nvPr>
        </p:nvSpPr>
        <p:spPr>
          <a:xfrm>
            <a:off x="457200" y="1600200"/>
            <a:ext cx="8229600" cy="4525963"/>
          </a:xfrm>
          <a:prstGeom prst="rect">
            <a:avLst/>
          </a:prstGeom>
        </p:spPr>
        <p:txBody>
          <a:bodyPr/>
          <a:lstStyle>
            <a:lvl1pPr marL="0" indent="0">
              <a:spcBef>
                <a:spcPts val="1500"/>
              </a:spcBef>
              <a:buSzTx/>
              <a:buNone/>
              <a:defRPr sz="6600"/>
            </a:lvl1pPr>
          </a:lstStyle>
          <a:p>
            <a:pPr/>
            <a:r>
              <a:t>           Thank you</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57200" y="274638"/>
            <a:ext cx="8229600" cy="706091"/>
          </a:xfrm>
          <a:prstGeom prst="rect">
            <a:avLst/>
          </a:prstGeom>
        </p:spPr>
        <p:txBody>
          <a:bodyPr/>
          <a:lstStyle>
            <a:lvl1pPr>
              <a:defRPr b="1" sz="3900"/>
            </a:lvl1pPr>
          </a:lstStyle>
          <a:p>
            <a:pPr/>
            <a:r>
              <a:t>CAFETERIA APPROCH </a:t>
            </a:r>
          </a:p>
        </p:txBody>
      </p:sp>
      <p:pic>
        <p:nvPicPr>
          <p:cNvPr id="121" name="Content Placeholder 3" descr="Content Placeholder 3"/>
          <p:cNvPicPr>
            <a:picLocks noChangeAspect="1"/>
          </p:cNvPicPr>
          <p:nvPr/>
        </p:nvPicPr>
        <p:blipFill>
          <a:blip r:embed="rId2">
            <a:extLst/>
          </a:blip>
          <a:srcRect l="0" t="11506" r="0" b="14466"/>
          <a:stretch>
            <a:fillRect/>
          </a:stretch>
        </p:blipFill>
        <p:spPr>
          <a:xfrm>
            <a:off x="179511" y="1052736"/>
            <a:ext cx="8784978" cy="511256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xfrm>
            <a:off x="563751" y="350993"/>
            <a:ext cx="7772032" cy="836737"/>
          </a:xfrm>
          <a:prstGeom prst="rect">
            <a:avLst/>
          </a:prstGeom>
        </p:spPr>
        <p:txBody>
          <a:bodyPr/>
          <a:lstStyle>
            <a:lvl1pPr>
              <a:defRPr>
                <a:latin typeface="Times New Roman"/>
                <a:ea typeface="Times New Roman"/>
                <a:cs typeface="Times New Roman"/>
                <a:sym typeface="Times New Roman"/>
              </a:defRPr>
            </a:lvl1pPr>
          </a:lstStyle>
          <a:p>
            <a:pPr/>
            <a:r>
              <a:t>Contraceptive methods</a:t>
            </a:r>
          </a:p>
        </p:txBody>
      </p:sp>
      <p:graphicFrame>
        <p:nvGraphicFramePr>
          <p:cNvPr id="124" name="Content Placeholder 9"/>
          <p:cNvGraphicFramePr/>
          <p:nvPr/>
        </p:nvGraphicFramePr>
        <p:xfrm>
          <a:off x="571280" y="1521152"/>
          <a:ext cx="7769674" cy="631288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7756973"/>
              </a:tblGrid>
              <a:tr h="479684">
                <a:tc>
                  <a:txBody>
                    <a:bodyPr/>
                    <a:lstStyle/>
                    <a:p>
                      <a:pPr algn="l">
                        <a:defRPr b="0" sz="1800">
                          <a:solidFill>
                            <a:srgbClr val="000000"/>
                          </a:solidFill>
                        </a:defRPr>
                      </a:pPr>
                      <a:r>
                        <a:rPr b="1" sz="2000">
                          <a:latin typeface="Times New Roman"/>
                          <a:ea typeface="Times New Roman"/>
                          <a:cs typeface="Times New Roman"/>
                          <a:sym typeface="Times New Roman"/>
                        </a:rPr>
                        <a:t>Spacing/Temporary Methods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1"/>
                    </a:solidFill>
                  </a:tcPr>
                </a:tc>
              </a:tr>
              <a:tr h="398149">
                <a:tc>
                  <a:txBody>
                    <a:bodyPr/>
                    <a:lstStyle/>
                    <a:p>
                      <a:pPr algn="l">
                        <a:defRPr sz="1800"/>
                      </a:pPr>
                      <a:r>
                        <a:rPr sz="2000">
                          <a:latin typeface="Times New Roman"/>
                          <a:ea typeface="Times New Roman"/>
                          <a:cs typeface="Times New Roman"/>
                          <a:sym typeface="Times New Roman"/>
                        </a:rPr>
                        <a:t>1-Natural method / Family awareness based method</a:t>
                      </a:r>
                    </a:p>
                  </a:txBody>
                  <a:tcPr marL="45720" marR="45720" marT="45720" marB="45720"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CFD7E7"/>
                    </a:solidFill>
                  </a:tcPr>
                </a:tc>
              </a:tr>
              <a:tr h="1053592">
                <a:tc>
                  <a:txBody>
                    <a:bodyPr/>
                    <a:lstStyle/>
                    <a:p>
                      <a:pPr algn="l">
                        <a:defRPr sz="1800"/>
                      </a:pPr>
                      <a:r>
                        <a:rPr sz="2000">
                          <a:latin typeface="Times New Roman"/>
                          <a:ea typeface="Times New Roman"/>
                          <a:cs typeface="Times New Roman"/>
                          <a:sym typeface="Times New Roman"/>
                        </a:rPr>
                        <a:t>2-Barrier methods - Mechanical- Condoms, Diaphragms, Cervical cap
                                 Chemical –spermicidal cream, jelly
                                 Combined</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552972">
                <a:tc>
                  <a:txBody>
                    <a:bodyPr/>
                    <a:lstStyle/>
                    <a:p>
                      <a:pPr algn="l">
                        <a:defRPr sz="1800"/>
                      </a:pPr>
                      <a:r>
                        <a:rPr sz="2000">
                          <a:latin typeface="Times New Roman"/>
                          <a:ea typeface="Times New Roman"/>
                          <a:cs typeface="Times New Roman"/>
                          <a:sym typeface="Times New Roman"/>
                        </a:rPr>
                        <a:t>3-Hormononal Method</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560102">
                <a:tc>
                  <a:txBody>
                    <a:bodyPr/>
                    <a:lstStyle/>
                    <a:p>
                      <a:pPr algn="l">
                        <a:defRPr sz="1800"/>
                      </a:pPr>
                      <a:r>
                        <a:rPr sz="2000">
                          <a:latin typeface="Times New Roman"/>
                          <a:ea typeface="Times New Roman"/>
                          <a:cs typeface="Times New Roman"/>
                          <a:sym typeface="Times New Roman"/>
                        </a:rPr>
                        <a:t>4-Intrauterine devices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771193">
                <a:tc>
                  <a:txBody>
                    <a:bodyPr/>
                    <a:lstStyle/>
                    <a:p>
                      <a:pPr algn="l">
                        <a:defRPr b="1" sz="2000">
                          <a:latin typeface="Times New Roman"/>
                          <a:ea typeface="Times New Roman"/>
                          <a:cs typeface="Times New Roman"/>
                          <a:sym typeface="Times New Roman"/>
                        </a:defRPr>
                      </a:pPr>
                      <a:r>
                        <a:t>Limiting/Permanent Method Sterilization-Male sterilization</a:t>
                      </a:r>
                    </a:p>
                    <a:p>
                      <a:pPr algn="l">
                        <a:defRPr sz="2000">
                          <a:latin typeface="Times New Roman"/>
                          <a:ea typeface="Times New Roman"/>
                          <a:cs typeface="Times New Roman"/>
                          <a:sym typeface="Times New Roman"/>
                        </a:defRPr>
                      </a:pPr>
                      <a:r>
                        <a:t>                      Female sterilization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1"/>
                    </a:solidFill>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57200" y="274638"/>
            <a:ext cx="8229600" cy="730384"/>
          </a:xfrm>
          <a:prstGeom prst="rect">
            <a:avLst/>
          </a:prstGeom>
        </p:spPr>
        <p:txBody>
          <a:bodyPr/>
          <a:lstStyle/>
          <a:p>
            <a:pPr defTabSz="365760">
              <a:defRPr b="1" sz="2160"/>
            </a:pPr>
            <a:r>
              <a:t>NATURAL METHODS </a:t>
            </a:r>
            <a:br/>
          </a:p>
        </p:txBody>
      </p:sp>
      <p:sp>
        <p:nvSpPr>
          <p:cNvPr id="127" name="Content Placeholder 2"/>
          <p:cNvSpPr txBox="1"/>
          <p:nvPr>
            <p:ph type="body" idx="1"/>
          </p:nvPr>
        </p:nvSpPr>
        <p:spPr>
          <a:xfrm>
            <a:off x="553729" y="1396782"/>
            <a:ext cx="8229601" cy="4243065"/>
          </a:xfrm>
          <a:prstGeom prst="rect">
            <a:avLst/>
          </a:prstGeom>
        </p:spPr>
        <p:txBody>
          <a:bodyPr/>
          <a:lstStyle/>
          <a:p>
            <a:pPr>
              <a:spcBef>
                <a:spcPts val="600"/>
              </a:spcBef>
              <a:buFontTx/>
              <a:buChar char="➢"/>
              <a:defRPr sz="2800"/>
            </a:pPr>
            <a:r>
              <a:t>Based on body physiology of ovulation and changes that occur in body during various phases of menstrual cycle</a:t>
            </a:r>
          </a:p>
          <a:p>
            <a:pPr>
              <a:spcBef>
                <a:spcPts val="600"/>
              </a:spcBef>
              <a:buFontTx/>
              <a:buChar char="➢"/>
              <a:defRPr sz="2800"/>
            </a:pPr>
            <a:r>
              <a:t> No introduction of any foreign object or chemical into the body</a:t>
            </a:r>
          </a:p>
          <a:p>
            <a:pPr>
              <a:spcBef>
                <a:spcPts val="600"/>
              </a:spcBef>
              <a:buFontTx/>
              <a:buChar char="➢"/>
              <a:defRPr sz="2800"/>
            </a:pPr>
            <a:r>
              <a:t>Effectiveness varies greatly, based  on couples ability to follow the proper timing</a:t>
            </a:r>
          </a:p>
          <a:p>
            <a:pPr>
              <a:spcBef>
                <a:spcPts val="600"/>
              </a:spcBef>
              <a:buFontTx/>
              <a:buChar char="➢"/>
              <a:defRPr sz="2800"/>
            </a:pPr>
            <a:r>
              <a:t> Failure rates are high but poses no side effect on the user and fetus.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Content Placeholder 2"/>
          <p:cNvSpPr txBox="1"/>
          <p:nvPr>
            <p:ph type="body" idx="1"/>
          </p:nvPr>
        </p:nvSpPr>
        <p:spPr>
          <a:xfrm>
            <a:off x="457200" y="1557247"/>
            <a:ext cx="8229600" cy="3510963"/>
          </a:xfrm>
          <a:prstGeom prst="rect">
            <a:avLst/>
          </a:prstGeom>
        </p:spPr>
        <p:txBody>
          <a:bodyPr/>
          <a:lstStyle/>
          <a:p>
            <a:pPr marL="0" indent="0">
              <a:buSzTx/>
              <a:buNone/>
            </a:pPr>
            <a:r>
              <a:t>1- Rhythm( calender method)</a:t>
            </a:r>
          </a:p>
          <a:p>
            <a:pPr marL="0" indent="0">
              <a:buSzTx/>
              <a:buNone/>
            </a:pPr>
            <a:r>
              <a:t>2- Basal body temperature(BBT)</a:t>
            </a:r>
          </a:p>
          <a:p>
            <a:pPr marL="0" indent="0">
              <a:buSzTx/>
              <a:buNone/>
            </a:pPr>
            <a:r>
              <a:t>3- Ovulation or cervical mucus method</a:t>
            </a:r>
          </a:p>
          <a:p>
            <a:pPr marL="0" indent="0">
              <a:buSzTx/>
              <a:buNone/>
            </a:pPr>
            <a:r>
              <a:t>4- Symptothermal method</a:t>
            </a:r>
          </a:p>
          <a:p>
            <a:pPr marL="0" indent="0">
              <a:buSzTx/>
              <a:buNone/>
            </a:pPr>
            <a:r>
              <a:t>5- Coitus interruptus</a:t>
            </a:r>
          </a:p>
          <a:p>
            <a:pPr marL="0" indent="0">
              <a:buSzTx/>
              <a:buNone/>
            </a:pPr>
            <a:r>
              <a:t>6-LAM (lactational amenorrhea)</a:t>
            </a:r>
          </a:p>
        </p:txBody>
      </p:sp>
      <p:sp>
        <p:nvSpPr>
          <p:cNvPr id="130" name="Types of natural family planning methods"/>
          <p:cNvSpPr txBox="1"/>
          <p:nvPr/>
        </p:nvSpPr>
        <p:spPr>
          <a:xfrm>
            <a:off x="756463" y="459342"/>
            <a:ext cx="7949566"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700"/>
              </a:spcBef>
              <a:buFont typeface="Arial"/>
              <a:defRPr b="1" sz="3200"/>
            </a:lvl1pPr>
          </a:lstStyle>
          <a:p>
            <a:pPr/>
            <a:r>
              <a:t>Types of natural family planning methods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